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61"/>
  </p:notesMasterIdLst>
  <p:sldIdLst>
    <p:sldId id="330" r:id="rId3"/>
    <p:sldId id="257" r:id="rId4"/>
    <p:sldId id="376" r:id="rId5"/>
    <p:sldId id="442" r:id="rId6"/>
    <p:sldId id="443" r:id="rId7"/>
    <p:sldId id="494" r:id="rId8"/>
    <p:sldId id="495" r:id="rId9"/>
    <p:sldId id="446" r:id="rId10"/>
    <p:sldId id="496" r:id="rId11"/>
    <p:sldId id="449" r:id="rId12"/>
    <p:sldId id="448" r:id="rId13"/>
    <p:sldId id="450" r:id="rId14"/>
    <p:sldId id="452" r:id="rId15"/>
    <p:sldId id="453" r:id="rId16"/>
    <p:sldId id="455" r:id="rId17"/>
    <p:sldId id="456" r:id="rId18"/>
    <p:sldId id="457" r:id="rId19"/>
    <p:sldId id="461" r:id="rId20"/>
    <p:sldId id="462" r:id="rId21"/>
    <p:sldId id="463" r:id="rId22"/>
    <p:sldId id="464" r:id="rId23"/>
    <p:sldId id="465" r:id="rId24"/>
    <p:sldId id="466" r:id="rId25"/>
    <p:sldId id="497" r:id="rId26"/>
    <p:sldId id="498" r:id="rId27"/>
    <p:sldId id="499" r:id="rId28"/>
    <p:sldId id="500" r:id="rId29"/>
    <p:sldId id="507" r:id="rId30"/>
    <p:sldId id="508" r:id="rId31"/>
    <p:sldId id="509" r:id="rId32"/>
    <p:sldId id="510" r:id="rId33"/>
    <p:sldId id="511" r:id="rId34"/>
    <p:sldId id="512" r:id="rId35"/>
    <p:sldId id="478" r:id="rId36"/>
    <p:sldId id="475" r:id="rId37"/>
    <p:sldId id="476" r:id="rId38"/>
    <p:sldId id="477" r:id="rId39"/>
    <p:sldId id="480" r:id="rId40"/>
    <p:sldId id="514" r:id="rId41"/>
    <p:sldId id="513" r:id="rId42"/>
    <p:sldId id="515" r:id="rId43"/>
    <p:sldId id="481" r:id="rId44"/>
    <p:sldId id="516" r:id="rId45"/>
    <p:sldId id="517" r:id="rId46"/>
    <p:sldId id="518" r:id="rId47"/>
    <p:sldId id="519" r:id="rId48"/>
    <p:sldId id="520" r:id="rId49"/>
    <p:sldId id="486" r:id="rId50"/>
    <p:sldId id="487" r:id="rId51"/>
    <p:sldId id="521" r:id="rId52"/>
    <p:sldId id="522" r:id="rId53"/>
    <p:sldId id="492" r:id="rId54"/>
    <p:sldId id="493" r:id="rId55"/>
    <p:sldId id="523" r:id="rId56"/>
    <p:sldId id="490" r:id="rId57"/>
    <p:sldId id="491" r:id="rId58"/>
    <p:sldId id="328" r:id="rId59"/>
    <p:sldId id="329" r:id="rId60"/>
  </p:sldIdLst>
  <p:sldSz cx="9144000" cy="5143500" type="screen16x9"/>
  <p:notesSz cx="6858000" cy="9144000"/>
  <p:embeddedFontLst>
    <p:embeddedFont>
      <p:font typeface="Helvetica Neue" panose="02000503000000020004" pitchFamily="2" charset="0"/>
      <p:regular r:id="rId62"/>
      <p:bold r:id="rId63"/>
      <p:italic r:id="rId64"/>
      <p:boldItalic r:id="rId65"/>
    </p:embeddedFont>
    <p:embeddedFont>
      <p:font typeface="Libre Franklin" pitchFamily="2" charset="77"/>
      <p:regular r:id="rId66"/>
      <p:bold r:id="rId67"/>
      <p:italic r:id="rId68"/>
      <p:boldItalic r:id="rId69"/>
    </p:embeddedFont>
    <p:embeddedFont>
      <p:font typeface="Public Sans" pitchFamily="2" charset="77"/>
      <p:regular r:id="rId70"/>
      <p:bold r:id="rId71"/>
      <p:italic r:id="rId72"/>
      <p:boldItalic r:id="rId73"/>
    </p:embeddedFont>
    <p:embeddedFont>
      <p:font typeface="Public Sans Thin" pitchFamily="2" charset="77"/>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7" roundtripDataSignature="AMtx7mhyBx7hKT3jCTSxbEAYregr5Isga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5E25"/>
    <a:srgbClr val="4F97D1"/>
    <a:srgbClr val="FFBE2E"/>
    <a:srgbClr val="967EFB"/>
    <a:srgbClr val="151515"/>
    <a:srgbClr val="04CF85"/>
    <a:srgbClr val="936F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650"/>
    <p:restoredTop sz="61119"/>
  </p:normalViewPr>
  <p:slideViewPr>
    <p:cSldViewPr snapToGrid="0">
      <p:cViewPr varScale="1">
        <p:scale>
          <a:sx n="96" d="100"/>
          <a:sy n="96" d="100"/>
        </p:scale>
        <p:origin x="184" y="16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6" d="100"/>
          <a:sy n="96" d="100"/>
        </p:scale>
        <p:origin x="3688" y="16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5" Type="http://schemas.openxmlformats.org/officeDocument/2006/relationships/slide" Target="slides/slide3.xml"/><Relationship Id="rId61" Type="http://schemas.openxmlformats.org/officeDocument/2006/relationships/notesMaster" Target="notesMasters/notes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8"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customschemas.google.com/relationships/presentationmetadata" Target="metadata"/><Relationship Id="rId7" Type="http://schemas.openxmlformats.org/officeDocument/2006/relationships/slide" Target="slides/slide5.xml"/><Relationship Id="rId71"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s>
</file>

<file path=ppt/media/image1.png>
</file>

<file path=ppt/media/image10.jpeg>
</file>

<file path=ppt/media/image11.jpe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 Hi there and welcome to the U.S. Web Design System monthly call for September 2021. It's been a couple of months since we've seen some of you — and depending on where you live [CLICK] you may be seeing a bit of fall color already, just like the oranges and browns in our logo.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10. But — and there's always a “but” — it wasn't all good news coming out of USWDS 2.0.  We made so many changes moving from 1.0 to 2.0 that migrating between versions was a real PITA…</a:t>
            </a:r>
          </a:p>
        </p:txBody>
      </p:sp>
    </p:spTree>
    <p:extLst>
      <p:ext uri="{BB962C8B-B14F-4D97-AF65-F5344CB8AC3E}">
        <p14:creationId xmlns:p14="http://schemas.microsoft.com/office/powerpoint/2010/main" val="3183352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11. And if you're not familiar with acronyms and government-speak, PITA is short for Pain In The [beat] </a:t>
            </a:r>
            <a:r>
              <a:rPr lang="en-US" sz="1100" b="0" i="0" u="none" strike="noStrike" cap="none" dirty="0" err="1">
                <a:solidFill>
                  <a:srgbClr val="000000"/>
                </a:solidFill>
                <a:effectLst/>
                <a:latin typeface="Arial"/>
                <a:ea typeface="Arial"/>
                <a:cs typeface="Arial"/>
                <a:sym typeface="Arial"/>
              </a:rPr>
              <a:t>Aaaaah</a:t>
            </a:r>
            <a:r>
              <a:rPr lang="en-US" sz="1100" b="0" i="0" u="none" strike="noStrike" cap="none" dirty="0">
                <a:solidFill>
                  <a:srgbClr val="000000"/>
                </a:solidFill>
                <a:effectLst/>
                <a:latin typeface="Arial"/>
                <a:ea typeface="Arial"/>
                <a:cs typeface="Arial"/>
                <a:sym typeface="Arial"/>
              </a:rPr>
              <a:t>…. neck? While USWDS 2.0 offered significant improvements over 1.0, we couldn't realistically suggest migration for many projects. Breaking changes can require a lot of time and technical know-how to manage. You do have to think about resources and cost/benefit analysis. The return on investment can be too low to justify. The design system was supposed to make things easier, right?</a:t>
            </a:r>
          </a:p>
        </p:txBody>
      </p:sp>
    </p:spTree>
    <p:extLst>
      <p:ext uri="{BB962C8B-B14F-4D97-AF65-F5344CB8AC3E}">
        <p14:creationId xmlns:p14="http://schemas.microsoft.com/office/powerpoint/2010/main" val="462423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12. So we managed to prove it to ourselves. Fact: migrations suck, and breaking changes will always give teams pause and require project-specific justification. Is this worth our time? So, as we moved forward with the 2.0 line, we tried to break things as little as possible. "Promote continuity" is one of our design principles, and it's one we take to heart. </a:t>
            </a:r>
          </a:p>
        </p:txBody>
      </p:sp>
    </p:spTree>
    <p:extLst>
      <p:ext uri="{BB962C8B-B14F-4D97-AF65-F5344CB8AC3E}">
        <p14:creationId xmlns:p14="http://schemas.microsoft.com/office/powerpoint/2010/main" val="3543866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13. However — and there's always a “however” —  when we're concerned about not breaking things, this can </a:t>
            </a:r>
            <a:r>
              <a:rPr lang="en-US" sz="1100" b="0" i="1" u="none" strike="noStrike" cap="none" dirty="0">
                <a:solidFill>
                  <a:srgbClr val="000000"/>
                </a:solidFill>
                <a:effectLst/>
                <a:latin typeface="Arial"/>
                <a:ea typeface="Arial"/>
                <a:cs typeface="Arial"/>
                <a:sym typeface="Arial"/>
              </a:rPr>
              <a:t>also</a:t>
            </a:r>
            <a:r>
              <a:rPr lang="en-US" sz="1100" b="0" i="0" u="none" strike="noStrike" cap="none" dirty="0">
                <a:solidFill>
                  <a:srgbClr val="000000"/>
                </a:solidFill>
                <a:effectLst/>
                <a:latin typeface="Arial"/>
                <a:ea typeface="Arial"/>
                <a:cs typeface="Arial"/>
                <a:sym typeface="Arial"/>
              </a:rPr>
              <a:t> make it difficult to change and evolve. This puts the design system in a bit of the </a:t>
            </a:r>
            <a:r>
              <a:rPr lang="en-US" sz="1100" b="0" i="0" u="none" strike="noStrike" cap="none" dirty="0" err="1">
                <a:solidFill>
                  <a:srgbClr val="000000"/>
                </a:solidFill>
                <a:effectLst/>
                <a:latin typeface="Arial"/>
                <a:ea typeface="Arial"/>
                <a:cs typeface="Arial"/>
                <a:sym typeface="Arial"/>
              </a:rPr>
              <a:t>ol</a:t>
            </a:r>
            <a:r>
              <a:rPr lang="en-US" sz="1100" b="0" i="0" u="none" strike="noStrike" cap="none" dirty="0">
                <a:solidFill>
                  <a:srgbClr val="000000"/>
                </a:solidFill>
                <a:effectLst/>
                <a:latin typeface="Arial"/>
                <a:ea typeface="Arial"/>
                <a:cs typeface="Arial"/>
                <a:sym typeface="Arial"/>
              </a:rPr>
              <a:t>' double-bind — </a:t>
            </a:r>
            <a:r>
              <a:rPr lang="en-US" sz="1100" b="1" i="0" u="none" strike="noStrike" cap="none" dirty="0">
                <a:solidFill>
                  <a:srgbClr val="000000"/>
                </a:solidFill>
                <a:effectLst/>
                <a:latin typeface="Arial"/>
                <a:ea typeface="Arial"/>
                <a:cs typeface="Arial"/>
                <a:sym typeface="Arial"/>
              </a:rPr>
              <a:t>when it's easier to grow than change, it reduces your maneuverability over time</a:t>
            </a:r>
            <a:r>
              <a:rPr lang="en-US" sz="1100" b="0" i="0" u="none" strike="noStrike" cap="none" dirty="0">
                <a:solidFill>
                  <a:srgbClr val="000000"/>
                </a:solidFill>
                <a:effectLst/>
                <a:latin typeface="Arial"/>
                <a:ea typeface="Arial"/>
                <a:cs typeface="Arial"/>
                <a:sym typeface="Arial"/>
              </a:rPr>
              <a:t>. This increases the cost of change, and can lead to painting yourself into a corner. So paradoxically, this highly risk-averse model gradually increases the necessity of change over time, and this buildup of pressure can result in large, disruptive, and risky Big Bang changes instead of ongoing, incremental improvements. Put simply: Risk-aversion doesn’t always reduce risk, it sometimes just delays it.</a:t>
            </a:r>
          </a:p>
        </p:txBody>
      </p:sp>
    </p:spTree>
    <p:extLst>
      <p:ext uri="{BB962C8B-B14F-4D97-AF65-F5344CB8AC3E}">
        <p14:creationId xmlns:p14="http://schemas.microsoft.com/office/powerpoint/2010/main" val="27469319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14. We know that the design system has to change over time. As the world changes, the design system needs to adapt and evolve. It needs to learn from its environment, and — because this is one of the reasons for having a design system in the first place — it has to make it easier to scale what it's learned — its </a:t>
            </a:r>
            <a:r>
              <a:rPr lang="en-US" sz="1100" b="0" i="1" u="none" strike="noStrike" cap="none" dirty="0">
                <a:solidFill>
                  <a:srgbClr val="000000"/>
                </a:solidFill>
                <a:effectLst/>
                <a:latin typeface="Arial"/>
                <a:ea typeface="Arial"/>
                <a:cs typeface="Arial"/>
                <a:sym typeface="Arial"/>
              </a:rPr>
              <a:t>improvements</a:t>
            </a:r>
            <a:r>
              <a:rPr lang="en-US" sz="1100" b="0" i="0" u="none" strike="noStrike" cap="none" dirty="0">
                <a:solidFill>
                  <a:srgbClr val="000000"/>
                </a:solidFill>
                <a:effectLst/>
                <a:latin typeface="Arial"/>
                <a:ea typeface="Arial"/>
                <a:cs typeface="Arial"/>
                <a:sym typeface="Arial"/>
              </a:rPr>
              <a:t> — to the teams that use it. Today, we see a couple of necessary changes on the horizon that we'd like to address sooner rather than later.</a:t>
            </a:r>
          </a:p>
        </p:txBody>
      </p:sp>
    </p:spTree>
    <p:extLst>
      <p:ext uri="{BB962C8B-B14F-4D97-AF65-F5344CB8AC3E}">
        <p14:creationId xmlns:p14="http://schemas.microsoft.com/office/powerpoint/2010/main" val="608344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15. </a:t>
            </a:r>
            <a:r>
              <a:rPr lang="en-US" sz="1100" b="1" i="0" u="none" strike="noStrike" cap="none" dirty="0">
                <a:solidFill>
                  <a:srgbClr val="000000"/>
                </a:solidFill>
                <a:effectLst/>
                <a:latin typeface="Arial"/>
                <a:ea typeface="Arial"/>
                <a:cs typeface="Arial"/>
                <a:sym typeface="Arial"/>
              </a:rPr>
              <a:t>First, ending support for IE11.</a:t>
            </a:r>
            <a:r>
              <a:rPr lang="en-US" sz="1100" b="0" i="0" u="none" strike="noStrike" cap="none" dirty="0">
                <a:solidFill>
                  <a:srgbClr val="000000"/>
                </a:solidFill>
                <a:effectLst/>
                <a:latin typeface="Arial"/>
                <a:ea typeface="Arial"/>
                <a:cs typeface="Arial"/>
                <a:sym typeface="Arial"/>
              </a:rPr>
              <a:t> IE11 will go out of support for certain operating systems starting June 15, 2022. IE11 usage has consistently been below our 2% support threshold (as monitored by </a:t>
            </a:r>
            <a:r>
              <a:rPr lang="en-US" sz="1100" b="0" i="0" u="none" strike="noStrike" cap="none" dirty="0" err="1">
                <a:solidFill>
                  <a:srgbClr val="000000"/>
                </a:solidFill>
                <a:effectLst/>
                <a:latin typeface="Arial"/>
                <a:ea typeface="Arial"/>
                <a:cs typeface="Arial"/>
                <a:sym typeface="Arial"/>
              </a:rPr>
              <a:t>analytics.usa.gov</a:t>
            </a:r>
            <a:r>
              <a:rPr lang="en-US" sz="1100" b="0" i="0" u="none" strike="noStrike" cap="none" dirty="0">
                <a:solidFill>
                  <a:srgbClr val="000000"/>
                </a:solidFill>
                <a:effectLst/>
                <a:latin typeface="Arial"/>
                <a:ea typeface="Arial"/>
                <a:cs typeface="Arial"/>
                <a:sym typeface="Arial"/>
              </a:rPr>
              <a:t>) since May, and there is every indication that this trend will continue. It is in the best interest of the design system and the teams that use it to officially end our support for this browser.</a:t>
            </a:r>
          </a:p>
        </p:txBody>
      </p:sp>
    </p:spTree>
    <p:extLst>
      <p:ext uri="{BB962C8B-B14F-4D97-AF65-F5344CB8AC3E}">
        <p14:creationId xmlns:p14="http://schemas.microsoft.com/office/powerpoint/2010/main" val="1110842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16. </a:t>
            </a:r>
            <a:r>
              <a:rPr lang="en-US" sz="1100" b="1" i="0" u="none" strike="noStrike" cap="none" dirty="0">
                <a:solidFill>
                  <a:srgbClr val="000000"/>
                </a:solidFill>
                <a:effectLst/>
                <a:latin typeface="Arial"/>
                <a:ea typeface="Arial"/>
                <a:cs typeface="Arial"/>
                <a:sym typeface="Arial"/>
              </a:rPr>
              <a:t>Second, support for modern Sass syntax.</a:t>
            </a:r>
            <a:r>
              <a:rPr lang="en-US" sz="1100" b="0" i="0" u="none" strike="noStrike" cap="none" dirty="0">
                <a:solidFill>
                  <a:srgbClr val="000000"/>
                </a:solidFill>
                <a:effectLst/>
                <a:latin typeface="Arial"/>
                <a:ea typeface="Arial"/>
                <a:cs typeface="Arial"/>
                <a:sym typeface="Arial"/>
              </a:rPr>
              <a:t> Sass is our stylesheet language, and its syntax had some major changes in 2019. Support for this new syntax (called the Sass Module System) has been on a bit of a bumpy road over the last couple years, but at this point, there are consistent support and compiling solutions. As of next month, October 2021, the Sass project will deprecate the old </a:t>
            </a:r>
            <a:r>
              <a:rPr lang="en-US" sz="1100" b="1" i="0" u="none" strike="noStrike" cap="none" dirty="0">
                <a:solidFill>
                  <a:srgbClr val="000000"/>
                </a:solidFill>
                <a:effectLst/>
                <a:latin typeface="Arial"/>
                <a:ea typeface="Arial"/>
                <a:cs typeface="Arial"/>
                <a:sym typeface="Arial"/>
              </a:rPr>
              <a:t>@import</a:t>
            </a:r>
            <a:r>
              <a:rPr lang="en-US" sz="1100" b="0" i="0" u="none" strike="noStrike" cap="none" dirty="0">
                <a:solidFill>
                  <a:srgbClr val="000000"/>
                </a:solidFill>
                <a:effectLst/>
                <a:latin typeface="Arial"/>
                <a:ea typeface="Arial"/>
                <a:cs typeface="Arial"/>
                <a:sym typeface="Arial"/>
              </a:rPr>
              <a:t> syntax, and drop legacy support altogether by October 2022. If you’ve been compiling USWDS stylesheets recently, you’ve probably started to notice deprecation warnings. The new syntax will not only get rid of these warnings, but allow us to deliver smaller, more performant, and better customized stylesheets. Again, it is in the best interest of the design system and the teams that use it to update to this modern syntax.</a:t>
            </a:r>
          </a:p>
        </p:txBody>
      </p:sp>
    </p:spTree>
    <p:extLst>
      <p:ext uri="{BB962C8B-B14F-4D97-AF65-F5344CB8AC3E}">
        <p14:creationId xmlns:p14="http://schemas.microsoft.com/office/powerpoint/2010/main" val="2166495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cap="none" dirty="0">
                <a:solidFill>
                  <a:srgbClr val="000000"/>
                </a:solidFill>
                <a:effectLst/>
                <a:latin typeface="Arial"/>
                <a:ea typeface="Arial"/>
                <a:cs typeface="Arial"/>
                <a:sym typeface="Arial"/>
              </a:rPr>
              <a:t>Slide 17: The design system needs to make these changes </a:t>
            </a:r>
            <a:r>
              <a:rPr lang="en-US" sz="1100" b="0" i="1" u="none" strike="noStrike" cap="none" dirty="0">
                <a:solidFill>
                  <a:srgbClr val="000000"/>
                </a:solidFill>
                <a:effectLst/>
                <a:latin typeface="Arial"/>
                <a:ea typeface="Arial"/>
                <a:cs typeface="Arial"/>
                <a:sym typeface="Arial"/>
              </a:rPr>
              <a:t>and</a:t>
            </a:r>
            <a:r>
              <a:rPr lang="en-US" sz="1100" b="0" i="0" u="none" strike="noStrike" cap="none" dirty="0">
                <a:solidFill>
                  <a:srgbClr val="000000"/>
                </a:solidFill>
                <a:effectLst/>
                <a:latin typeface="Arial"/>
                <a:ea typeface="Arial"/>
                <a:cs typeface="Arial"/>
                <a:sym typeface="Arial"/>
              </a:rPr>
              <a:t> clearly signpost them. That is, we need to be very clear that before a certain point, we did things one way, and after that point, we'll be doing things another way.</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you need IE11 support, you need to stay behind a certain obvious version. If you need legacy Sass syntax, you need to stay behind an obvious version. At a clear signpost version and beyond, the rules have changed.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Now, there's one other concept that needs similar signposting, and that's related to how we use JavaScript with the design system.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Since the beginning, USWDS has taken a little bit of a wait-and-see approach to JavaScript. We've attempted to design our components so they work without JavaScript or as JavaScript-powered progressive enhancements on native HTML elements. This can improve resiliency and performance, but not necessarily. While data on JavaScript-disabled browsers is unfortunately scant, as of 2010 (11 years ago!), this number was about 2% in the US. As of 2012, it was at 1.2% of </a:t>
            </a:r>
            <a:r>
              <a:rPr lang="en-US" sz="1100" b="0" i="0" u="none" strike="noStrike" cap="none" dirty="0" err="1">
                <a:solidFill>
                  <a:srgbClr val="000000"/>
                </a:solidFill>
                <a:effectLst/>
                <a:latin typeface="Arial"/>
                <a:ea typeface="Arial"/>
                <a:cs typeface="Arial"/>
                <a:sym typeface="Arial"/>
              </a:rPr>
              <a:t>screenreader</a:t>
            </a:r>
            <a:r>
              <a:rPr lang="en-US" sz="1100" b="0" i="0" u="none" strike="noStrike" cap="none" dirty="0">
                <a:solidFill>
                  <a:srgbClr val="000000"/>
                </a:solidFill>
                <a:effectLst/>
                <a:latin typeface="Arial"/>
                <a:ea typeface="Arial"/>
                <a:cs typeface="Arial"/>
                <a:sym typeface="Arial"/>
              </a:rPr>
              <a:t> users, and as of 2016 it was at 0.2% in the UK. Even 10 years ago, this number was close to our 2% support threshold, and we do not believe the increasing reliance of the modern web on JavaScript has moved this number up. WCAG 1.0 from 1999 required that pages be functional and accessible with scripting disabled, but WCAG 2.0 and all other modern guidelines allow you to require JavaScript.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We've waited and seen, and it's time for us to drop the "must work without JavaScript" requirement as no longer relevant and practical to the modern web. We need to do more to support JavaScript development with USWDS, and to make USWDS components more compatible with modern frameworks and ways of working.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So together, these three necessary changes — dropping IE11 support, enabling modern Sass, and requiring JavaScript for some functionality — provide new rules for how </a:t>
            </a:r>
            <a:r>
              <a:rPr lang="en-US" sz="1100" b="0" i="1" u="none" strike="noStrike" cap="none" dirty="0">
                <a:solidFill>
                  <a:srgbClr val="000000"/>
                </a:solidFill>
                <a:effectLst/>
                <a:latin typeface="Arial"/>
                <a:ea typeface="Arial"/>
                <a:cs typeface="Arial"/>
                <a:sym typeface="Arial"/>
              </a:rPr>
              <a:t>we</a:t>
            </a:r>
            <a:r>
              <a:rPr lang="en-US" sz="1100" b="0" i="0" u="none" strike="noStrike" cap="none" dirty="0">
                <a:solidFill>
                  <a:srgbClr val="000000"/>
                </a:solidFill>
                <a:effectLst/>
                <a:latin typeface="Arial"/>
                <a:ea typeface="Arial"/>
                <a:cs typeface="Arial"/>
                <a:sym typeface="Arial"/>
              </a:rPr>
              <a:t> can build the design system, and how </a:t>
            </a:r>
            <a:r>
              <a:rPr lang="en-US" sz="1100" b="0" i="1" u="none" strike="noStrike" cap="none" dirty="0">
                <a:solidFill>
                  <a:srgbClr val="000000"/>
                </a:solidFill>
                <a:effectLst/>
                <a:latin typeface="Arial"/>
                <a:ea typeface="Arial"/>
                <a:cs typeface="Arial"/>
                <a:sym typeface="Arial"/>
              </a:rPr>
              <a:t>you</a:t>
            </a:r>
            <a:r>
              <a:rPr lang="en-US" sz="1100" b="0" i="0" u="none" strike="noStrike" cap="none" dirty="0">
                <a:solidFill>
                  <a:srgbClr val="000000"/>
                </a:solidFill>
                <a:effectLst/>
                <a:latin typeface="Arial"/>
                <a:ea typeface="Arial"/>
                <a:cs typeface="Arial"/>
                <a:sym typeface="Arial"/>
              </a:rPr>
              <a:t> can build </a:t>
            </a:r>
            <a:r>
              <a:rPr lang="en-US" sz="1100" b="0" i="1" u="none" strike="noStrike" cap="none" dirty="0">
                <a:solidFill>
                  <a:srgbClr val="000000"/>
                </a:solidFill>
                <a:effectLst/>
                <a:latin typeface="Arial"/>
                <a:ea typeface="Arial"/>
                <a:cs typeface="Arial"/>
                <a:sym typeface="Arial"/>
              </a:rPr>
              <a:t>with</a:t>
            </a:r>
            <a:r>
              <a:rPr lang="en-US" sz="1100" b="0" i="0" u="none" strike="noStrike" cap="none" dirty="0">
                <a:solidFill>
                  <a:srgbClr val="000000"/>
                </a:solidFill>
                <a:effectLst/>
                <a:latin typeface="Arial"/>
                <a:ea typeface="Arial"/>
                <a:cs typeface="Arial"/>
                <a:sym typeface="Arial"/>
              </a:rPr>
              <a:t> it. </a:t>
            </a:r>
          </a:p>
        </p:txBody>
      </p:sp>
    </p:spTree>
    <p:extLst>
      <p:ext uri="{BB962C8B-B14F-4D97-AF65-F5344CB8AC3E}">
        <p14:creationId xmlns:p14="http://schemas.microsoft.com/office/powerpoint/2010/main" val="148904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18: So, when I talk about a clear signpost version, is this USWDS 3.0? The short answer is yes, but before we really talk about what USWDS 3.0 means…</a:t>
            </a:r>
          </a:p>
        </p:txBody>
      </p:sp>
    </p:spTree>
    <p:extLst>
      <p:ext uri="{BB962C8B-B14F-4D97-AF65-F5344CB8AC3E}">
        <p14:creationId xmlns:p14="http://schemas.microsoft.com/office/powerpoint/2010/main" val="6020345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19: It's worth asking: What does a version number even mean?</a:t>
            </a:r>
          </a:p>
        </p:txBody>
      </p:sp>
    </p:spTree>
    <p:extLst>
      <p:ext uri="{BB962C8B-B14F-4D97-AF65-F5344CB8AC3E}">
        <p14:creationId xmlns:p14="http://schemas.microsoft.com/office/powerpoint/2010/main" val="1413191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cap="none" dirty="0">
                <a:solidFill>
                  <a:srgbClr val="000000"/>
                </a:solidFill>
                <a:effectLst/>
                <a:latin typeface="Arial"/>
                <a:ea typeface="Arial"/>
                <a:cs typeface="Arial"/>
                <a:sym typeface="Arial"/>
              </a:rPr>
              <a:t>Slide 2. My name is Dan Williams, and I'm the USWDS product lead and this is my avatar, which may look a bit like me. Thanks for being here!</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First, I'd like to mention that we're recording this monthly call, so please refrain from turning on your camera. We will manually turn off any cameras to ensure the recording doesn't show us </a:t>
            </a:r>
            <a:r>
              <a:rPr lang="en-US" sz="1100" b="0" i="1" u="none" strike="noStrike" cap="none" dirty="0">
                <a:solidFill>
                  <a:srgbClr val="000000"/>
                </a:solidFill>
                <a:effectLst/>
                <a:latin typeface="Arial"/>
                <a:ea typeface="Arial"/>
                <a:cs typeface="Arial"/>
                <a:sym typeface="Arial"/>
              </a:rPr>
              <a:t>on</a:t>
            </a:r>
            <a:r>
              <a:rPr lang="en-US" sz="1100" b="0" i="0" u="none" strike="noStrike" cap="none" dirty="0">
                <a:solidFill>
                  <a:srgbClr val="000000"/>
                </a:solidFill>
                <a:effectLst/>
                <a:latin typeface="Arial"/>
                <a:ea typeface="Arial"/>
                <a:cs typeface="Arial"/>
                <a:sym typeface="Arial"/>
              </a:rPr>
              <a:t> camera.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I’d also like to remind you that all attendees must abide by the TTS Code of Conduct, which is online at </a:t>
            </a:r>
            <a:r>
              <a:rPr lang="en-US" sz="1100" b="0" i="0" u="none" strike="noStrike" cap="none" dirty="0" err="1">
                <a:solidFill>
                  <a:srgbClr val="000000"/>
                </a:solidFill>
                <a:effectLst/>
                <a:latin typeface="Arial"/>
                <a:ea typeface="Arial"/>
                <a:cs typeface="Arial"/>
                <a:sym typeface="Arial"/>
              </a:rPr>
              <a:t>handbook.tts.gsa.gov</a:t>
            </a:r>
            <a:r>
              <a:rPr lang="en-US" sz="1100" b="0" i="0" u="none" strike="noStrike" cap="none" dirty="0">
                <a:solidFill>
                  <a:srgbClr val="000000"/>
                </a:solidFill>
                <a:effectLst/>
                <a:latin typeface="Arial"/>
                <a:ea typeface="Arial"/>
                <a:cs typeface="Arial"/>
                <a:sym typeface="Arial"/>
              </a:rPr>
              <a:t>/code-of-conduct. We’ve posted the link to the code of conduct in the chat.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We'll be posting other links and references into the chat as we go along, and I encourage you to ask questions in the chat at any time. If any member of our team can answer your question in the chat, we'll do so, otherwise there'll be some time for questions and answers at the end of the hour. Also, be sure to introduce yourself in the chat as well — it's nice to know who's here. It's good to have you here today.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For those of you who find the chat distracting, you’re welcome to close or hide the chat window during the main presentation. You can reopen it later during the Q&amp;A session at the end of this call.</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So thanks! And, with that, let's get started!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20: One thing to note is that version numbers are not just a marketing gimmick. Real version numbers aren't like Web 2.0, shorthand for…. </a:t>
            </a:r>
            <a:r>
              <a:rPr lang="en-US" sz="1100" b="0" i="1" u="none" strike="noStrike" cap="none" dirty="0">
                <a:solidFill>
                  <a:srgbClr val="000000"/>
                </a:solidFill>
                <a:effectLst/>
                <a:latin typeface="Arial"/>
                <a:ea typeface="Arial"/>
                <a:cs typeface="Arial"/>
                <a:sym typeface="Arial"/>
              </a:rPr>
              <a:t>something hand-wavey</a:t>
            </a:r>
            <a:r>
              <a:rPr lang="en-US" sz="1100" b="0" i="0" u="none" strike="noStrike" cap="none" dirty="0">
                <a:solidFill>
                  <a:srgbClr val="000000"/>
                </a:solidFill>
                <a:effectLst/>
                <a:latin typeface="Arial"/>
                <a:ea typeface="Arial"/>
                <a:cs typeface="Arial"/>
                <a:sym typeface="Arial"/>
              </a:rPr>
              <a:t>.</a:t>
            </a:r>
          </a:p>
        </p:txBody>
      </p:sp>
    </p:spTree>
    <p:extLst>
      <p:ext uri="{BB962C8B-B14F-4D97-AF65-F5344CB8AC3E}">
        <p14:creationId xmlns:p14="http://schemas.microsoft.com/office/powerpoint/2010/main" val="42729270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21:  Version numbers should be meaningful. In fact, version numbers should have a very explicit meaning. </a:t>
            </a:r>
          </a:p>
        </p:txBody>
      </p:sp>
    </p:spTree>
    <p:extLst>
      <p:ext uri="{BB962C8B-B14F-4D97-AF65-F5344CB8AC3E}">
        <p14:creationId xmlns:p14="http://schemas.microsoft.com/office/powerpoint/2010/main" val="19577839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22: That explicit meaning is captured in a concept called </a:t>
            </a:r>
            <a:r>
              <a:rPr lang="en-US" sz="1100" b="0" i="1" u="none" strike="noStrike" cap="none" dirty="0">
                <a:solidFill>
                  <a:srgbClr val="000000"/>
                </a:solidFill>
                <a:effectLst/>
                <a:latin typeface="Arial"/>
                <a:ea typeface="Arial"/>
                <a:cs typeface="Arial"/>
                <a:sym typeface="Arial"/>
              </a:rPr>
              <a:t>semantic versioning</a:t>
            </a:r>
            <a:r>
              <a:rPr lang="en-US" sz="1100" b="0" i="0" u="none" strike="noStrike" cap="none" dirty="0">
                <a:solidFill>
                  <a:srgbClr val="000000"/>
                </a:solidFill>
                <a:effectLst/>
                <a:latin typeface="Arial"/>
                <a:ea typeface="Arial"/>
                <a:cs typeface="Arial"/>
                <a:sym typeface="Arial"/>
              </a:rPr>
              <a:t>. And to be clear, this isn't a USWDS concept, this is a widely adopted software development concept. The purpose of semantic versioning is to tell developers what to expect about the content of a release.</a:t>
            </a:r>
          </a:p>
        </p:txBody>
      </p:sp>
    </p:spTree>
    <p:extLst>
      <p:ext uri="{BB962C8B-B14F-4D97-AF65-F5344CB8AC3E}">
        <p14:creationId xmlns:p14="http://schemas.microsoft.com/office/powerpoint/2010/main" val="2924323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23: So, given a three-part number in the format </a:t>
            </a:r>
            <a:r>
              <a:rPr lang="en-US" sz="1100" b="1" i="0" u="none" strike="noStrike" cap="none" dirty="0">
                <a:solidFill>
                  <a:srgbClr val="000000"/>
                </a:solidFill>
                <a:effectLst/>
                <a:latin typeface="Arial"/>
                <a:ea typeface="Arial"/>
                <a:cs typeface="Arial"/>
                <a:sym typeface="Arial"/>
              </a:rPr>
              <a:t>number-dot-number-dot-number</a:t>
            </a:r>
            <a:r>
              <a:rPr lang="en-US" sz="1100" b="0" i="0" u="none" strike="noStrike" cap="none" dirty="0">
                <a:solidFill>
                  <a:srgbClr val="000000"/>
                </a:solidFill>
                <a:effectLst/>
                <a:latin typeface="Arial"/>
                <a:ea typeface="Arial"/>
                <a:cs typeface="Arial"/>
                <a:sym typeface="Arial"/>
              </a:rPr>
              <a:t>, like 2.12.1, each section can be seen like a little odometer, incrementing up and up. Each time a number increments, each number to its right resets to zero. You've probably noticed this before, at least with USWDS versions: we'll have a release like 2.11.0, which might be followed by …</a:t>
            </a:r>
          </a:p>
        </p:txBody>
      </p:sp>
    </p:spTree>
    <p:extLst>
      <p:ext uri="{BB962C8B-B14F-4D97-AF65-F5344CB8AC3E}">
        <p14:creationId xmlns:p14="http://schemas.microsoft.com/office/powerpoint/2010/main" val="6849755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24: </a:t>
            </a:r>
            <a:r>
              <a:rPr lang="en-US" sz="1100" b="1" i="0" u="none" strike="noStrike" cap="none" dirty="0">
                <a:solidFill>
                  <a:srgbClr val="000000"/>
                </a:solidFill>
                <a:effectLst/>
                <a:latin typeface="Arial"/>
                <a:ea typeface="Arial"/>
                <a:cs typeface="Arial"/>
                <a:sym typeface="Arial"/>
              </a:rPr>
              <a:t>2.11.1</a:t>
            </a:r>
            <a:r>
              <a:rPr lang="en-US" sz="1100" b="0" i="0" u="none" strike="noStrike" cap="none" dirty="0">
                <a:solidFill>
                  <a:srgbClr val="000000"/>
                </a:solidFill>
                <a:effectLst/>
                <a:latin typeface="Arial"/>
                <a:ea typeface="Arial"/>
                <a:cs typeface="Arial"/>
                <a:sym typeface="Arial"/>
              </a:rPr>
              <a:t> and then…</a:t>
            </a:r>
          </a:p>
        </p:txBody>
      </p:sp>
    </p:spTree>
    <p:extLst>
      <p:ext uri="{BB962C8B-B14F-4D97-AF65-F5344CB8AC3E}">
        <p14:creationId xmlns:p14="http://schemas.microsoft.com/office/powerpoint/2010/main" val="2654648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25: </a:t>
            </a:r>
            <a:r>
              <a:rPr lang="en-US" sz="1100" b="1" i="0" u="none" strike="noStrike" cap="none" dirty="0">
                <a:solidFill>
                  <a:srgbClr val="000000"/>
                </a:solidFill>
                <a:effectLst/>
                <a:latin typeface="Arial"/>
                <a:ea typeface="Arial"/>
                <a:cs typeface="Arial"/>
                <a:sym typeface="Arial"/>
              </a:rPr>
              <a:t>2.11.2</a:t>
            </a:r>
            <a:r>
              <a:rPr lang="en-US" sz="1100" b="0" i="0" u="none" strike="noStrike" cap="none" dirty="0">
                <a:solidFill>
                  <a:srgbClr val="000000"/>
                </a:solidFill>
                <a:effectLst/>
                <a:latin typeface="Arial"/>
                <a:ea typeface="Arial"/>
                <a:cs typeface="Arial"/>
                <a:sym typeface="Arial"/>
              </a:rPr>
              <a:t>, and then...</a:t>
            </a:r>
          </a:p>
        </p:txBody>
      </p:sp>
    </p:spTree>
    <p:extLst>
      <p:ext uri="{BB962C8B-B14F-4D97-AF65-F5344CB8AC3E}">
        <p14:creationId xmlns:p14="http://schemas.microsoft.com/office/powerpoint/2010/main" val="10829479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26: </a:t>
            </a:r>
            <a:r>
              <a:rPr lang="en-US" sz="1100" b="1" i="0" u="none" strike="noStrike" cap="none" dirty="0">
                <a:solidFill>
                  <a:srgbClr val="000000"/>
                </a:solidFill>
                <a:effectLst/>
                <a:latin typeface="Arial"/>
                <a:ea typeface="Arial"/>
                <a:cs typeface="Arial"/>
                <a:sym typeface="Arial"/>
              </a:rPr>
              <a:t>2.12.0</a:t>
            </a: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9774896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27: What are all these numbers supposed to mean? What's the difference between 2.11.2 and 2.12.0? Why change one number and not the other?</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In semantic versioning, any version number is actually a chain of three numbers which are actually three distinct version numbers — three </a:t>
            </a:r>
            <a:r>
              <a:rPr lang="en-US" sz="1100" b="0" i="1" u="none" strike="noStrike" cap="none" dirty="0">
                <a:solidFill>
                  <a:srgbClr val="000000"/>
                </a:solidFill>
                <a:effectLst/>
                <a:latin typeface="Arial"/>
                <a:ea typeface="Arial"/>
                <a:cs typeface="Arial"/>
                <a:sym typeface="Arial"/>
              </a:rPr>
              <a:t>different</a:t>
            </a:r>
            <a:r>
              <a:rPr lang="en-US" sz="1100" b="0" i="0" u="none" strike="noStrike" cap="none" dirty="0">
                <a:solidFill>
                  <a:srgbClr val="000000"/>
                </a:solidFill>
                <a:effectLst/>
                <a:latin typeface="Arial"/>
                <a:ea typeface="Arial"/>
                <a:cs typeface="Arial"/>
                <a:sym typeface="Arial"/>
              </a:rPr>
              <a:t> versioning types. Version numbers are written in the form MAJOR VERSION-dot-MINOR VERSION-dot-PATCH VERSION. We'll work from right to left, starting with</a:t>
            </a:r>
          </a:p>
        </p:txBody>
      </p:sp>
    </p:spTree>
    <p:extLst>
      <p:ext uri="{BB962C8B-B14F-4D97-AF65-F5344CB8AC3E}">
        <p14:creationId xmlns:p14="http://schemas.microsoft.com/office/powerpoint/2010/main" val="1796724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28: The patch version. In our example version number of 2.12.0, the "oh" at the end is the patch version. </a:t>
            </a:r>
          </a:p>
        </p:txBody>
      </p:sp>
    </p:spTree>
    <p:extLst>
      <p:ext uri="{BB962C8B-B14F-4D97-AF65-F5344CB8AC3E}">
        <p14:creationId xmlns:p14="http://schemas.microsoft.com/office/powerpoint/2010/main" val="24426636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29: Increment the PATCH version when you make backwards-compatible bug fixes — an internal change that fixes incorrect behavior using existing conventions, like fixing a Sass </a:t>
            </a:r>
            <a:r>
              <a:rPr lang="en-US" sz="1100" b="0" i="0" u="none" strike="noStrike" cap="none" dirty="0" err="1">
                <a:solidFill>
                  <a:srgbClr val="000000"/>
                </a:solidFill>
                <a:effectLst/>
                <a:latin typeface="Arial"/>
                <a:ea typeface="Arial"/>
                <a:cs typeface="Arial"/>
                <a:sym typeface="Arial"/>
              </a:rPr>
              <a:t>mixin</a:t>
            </a:r>
            <a:r>
              <a:rPr lang="en-US" sz="1100" b="0" i="0" u="none" strike="noStrike" cap="none" dirty="0">
                <a:solidFill>
                  <a:srgbClr val="000000"/>
                </a:solidFill>
                <a:effectLst/>
                <a:latin typeface="Arial"/>
                <a:ea typeface="Arial"/>
                <a:cs typeface="Arial"/>
                <a:sym typeface="Arial"/>
              </a:rPr>
              <a:t> or function to work as expected. </a:t>
            </a:r>
          </a:p>
        </p:txBody>
      </p:sp>
    </p:spTree>
    <p:extLst>
      <p:ext uri="{BB962C8B-B14F-4D97-AF65-F5344CB8AC3E}">
        <p14:creationId xmlns:p14="http://schemas.microsoft.com/office/powerpoint/2010/main" val="3293362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 So what's our agenda for today? </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Well we're trying to keep today's call lean and mean, so there's just one topic on the table, but it's a good one: Where do we go from 2.0?</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We'll spend all our time on that topic, and save all the rest of the time for Q&amp;A. So ask questions in the chat as we go, or hold on to your Qs to the end. And with that, let’s just get started.</a:t>
            </a:r>
          </a:p>
        </p:txBody>
      </p:sp>
    </p:spTree>
    <p:extLst>
      <p:ext uri="{BB962C8B-B14F-4D97-AF65-F5344CB8AC3E}">
        <p14:creationId xmlns:p14="http://schemas.microsoft.com/office/powerpoint/2010/main" val="41308445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30: The middle number — "12" in our example — is the MINOR version. </a:t>
            </a:r>
          </a:p>
        </p:txBody>
      </p:sp>
    </p:spTree>
    <p:extLst>
      <p:ext uri="{BB962C8B-B14F-4D97-AF65-F5344CB8AC3E}">
        <p14:creationId xmlns:p14="http://schemas.microsoft.com/office/powerpoint/2010/main" val="2974816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31: Increment the MINOR version when you add features or functionality in a backwards compatible manner, that is, using existing conventions — like, for instance, adding a new component or a new function. Increment the MINOR version if you mark any feature as deprecated. </a:t>
            </a:r>
          </a:p>
        </p:txBody>
      </p:sp>
    </p:spTree>
    <p:extLst>
      <p:ext uri="{BB962C8B-B14F-4D97-AF65-F5344CB8AC3E}">
        <p14:creationId xmlns:p14="http://schemas.microsoft.com/office/powerpoint/2010/main" val="1587393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32: Finally, the first number, the MAJOR version. "2" in our example. </a:t>
            </a:r>
          </a:p>
        </p:txBody>
      </p:sp>
    </p:spTree>
    <p:extLst>
      <p:ext uri="{BB962C8B-B14F-4D97-AF65-F5344CB8AC3E}">
        <p14:creationId xmlns:p14="http://schemas.microsoft.com/office/powerpoint/2010/main" val="25145745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33: Increment the MAJOR version when you do something that may require downstream effort. That is, when you </a:t>
            </a:r>
            <a:r>
              <a:rPr lang="en-US" sz="1100" b="0" i="1" u="none" strike="noStrike" cap="none" dirty="0">
                <a:solidFill>
                  <a:srgbClr val="000000"/>
                </a:solidFill>
                <a:effectLst/>
                <a:latin typeface="Arial"/>
                <a:ea typeface="Arial"/>
                <a:cs typeface="Arial"/>
                <a:sym typeface="Arial"/>
              </a:rPr>
              <a:t>change</a:t>
            </a:r>
            <a:r>
              <a:rPr lang="en-US" sz="1100" b="0" i="0" u="none" strike="noStrike" cap="none" dirty="0">
                <a:solidFill>
                  <a:srgbClr val="000000"/>
                </a:solidFill>
                <a:effectLst/>
                <a:latin typeface="Arial"/>
                <a:ea typeface="Arial"/>
                <a:cs typeface="Arial"/>
                <a:sym typeface="Arial"/>
              </a:rPr>
              <a:t> the conventions and old conventions may not work as expected. Typically, in this case, the downstream user may have to </a:t>
            </a:r>
            <a:r>
              <a:rPr lang="en-US" sz="1100" b="0" i="1" u="none" strike="noStrike" cap="none" dirty="0">
                <a:solidFill>
                  <a:srgbClr val="000000"/>
                </a:solidFill>
                <a:effectLst/>
                <a:latin typeface="Arial"/>
                <a:ea typeface="Arial"/>
                <a:cs typeface="Arial"/>
                <a:sym typeface="Arial"/>
              </a:rPr>
              <a:t>do</a:t>
            </a:r>
            <a:r>
              <a:rPr lang="en-US" sz="1100" b="0" i="0" u="none" strike="noStrike" cap="none" dirty="0">
                <a:solidFill>
                  <a:srgbClr val="000000"/>
                </a:solidFill>
                <a:effectLst/>
                <a:latin typeface="Arial"/>
                <a:ea typeface="Arial"/>
                <a:cs typeface="Arial"/>
                <a:sym typeface="Arial"/>
              </a:rPr>
              <a:t> or </a:t>
            </a:r>
            <a:r>
              <a:rPr lang="en-US" sz="1100" b="0" i="1" u="none" strike="noStrike" cap="none" dirty="0">
                <a:solidFill>
                  <a:srgbClr val="000000"/>
                </a:solidFill>
                <a:effectLst/>
                <a:latin typeface="Arial"/>
                <a:ea typeface="Arial"/>
                <a:cs typeface="Arial"/>
                <a:sym typeface="Arial"/>
              </a:rPr>
              <a:t>change</a:t>
            </a:r>
            <a:r>
              <a:rPr lang="en-US" sz="1100" b="0" i="0" u="none" strike="noStrike" cap="none" dirty="0">
                <a:solidFill>
                  <a:srgbClr val="000000"/>
                </a:solidFill>
                <a:effectLst/>
                <a:latin typeface="Arial"/>
                <a:ea typeface="Arial"/>
                <a:cs typeface="Arial"/>
                <a:sym typeface="Arial"/>
              </a:rPr>
              <a:t> something in their code. You've changed the interface in a way that is not — as we say — backwards compatible. This is also called "making incompatible API changes" where API is the "Application Programming Interface", or </a:t>
            </a:r>
            <a:r>
              <a:rPr lang="en-US" sz="1100" b="0" i="1" u="none" strike="noStrike" cap="none" dirty="0">
                <a:solidFill>
                  <a:srgbClr val="000000"/>
                </a:solidFill>
                <a:effectLst/>
                <a:latin typeface="Arial"/>
                <a:ea typeface="Arial"/>
                <a:cs typeface="Arial"/>
                <a:sym typeface="Arial"/>
              </a:rPr>
              <a:t>how users interact with your code</a:t>
            </a:r>
            <a:r>
              <a:rPr lang="en-US" sz="1100" b="0" i="0" u="none" strike="noStrike" cap="none" dirty="0">
                <a:solidFill>
                  <a:srgbClr val="000000"/>
                </a:solidFill>
                <a:effectLst/>
                <a:latin typeface="Arial"/>
                <a:ea typeface="Arial"/>
                <a:cs typeface="Arial"/>
                <a:sym typeface="Arial"/>
              </a:rPr>
              <a:t>.</a:t>
            </a:r>
          </a:p>
        </p:txBody>
      </p:sp>
    </p:spTree>
    <p:extLst>
      <p:ext uri="{BB962C8B-B14F-4D97-AF65-F5344CB8AC3E}">
        <p14:creationId xmlns:p14="http://schemas.microsoft.com/office/powerpoint/2010/main" val="28196863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34: Now, every version you release is categorized as only </a:t>
            </a:r>
            <a:r>
              <a:rPr lang="en-US" sz="1100" b="0" i="1" u="none" strike="noStrike" cap="none" dirty="0">
                <a:solidFill>
                  <a:srgbClr val="000000"/>
                </a:solidFill>
                <a:effectLst/>
                <a:latin typeface="Arial"/>
                <a:ea typeface="Arial"/>
                <a:cs typeface="Arial"/>
                <a:sym typeface="Arial"/>
              </a:rPr>
              <a:t>one</a:t>
            </a:r>
            <a:r>
              <a:rPr lang="en-US" sz="1100" b="0" i="0" u="none" strike="noStrike" cap="none" dirty="0">
                <a:solidFill>
                  <a:srgbClr val="000000"/>
                </a:solidFill>
                <a:effectLst/>
                <a:latin typeface="Arial"/>
                <a:ea typeface="Arial"/>
                <a:cs typeface="Arial"/>
                <a:sym typeface="Arial"/>
              </a:rPr>
              <a:t> of these types. You don't ever release a single version that increments, for instance, both MINOR and PATCH versions because you both fixed bugs and added functionality. Lesser — scare quotes — versions </a:t>
            </a:r>
            <a:r>
              <a:rPr lang="en-US" sz="1100" b="0" i="0" u="none" strike="noStrike" cap="none" dirty="0" err="1">
                <a:solidFill>
                  <a:srgbClr val="000000"/>
                </a:solidFill>
                <a:effectLst/>
                <a:latin typeface="Arial"/>
                <a:ea typeface="Arial"/>
                <a:cs typeface="Arial"/>
                <a:sym typeface="Arial"/>
              </a:rPr>
              <a:t>kinda</a:t>
            </a:r>
            <a:r>
              <a:rPr lang="en-US" sz="1100" b="0" i="0" u="none" strike="noStrike" cap="none" dirty="0">
                <a:solidFill>
                  <a:srgbClr val="000000"/>
                </a:solidFill>
                <a:effectLst/>
                <a:latin typeface="Arial"/>
                <a:ea typeface="Arial"/>
                <a:cs typeface="Arial"/>
                <a:sym typeface="Arial"/>
              </a:rPr>
              <a:t> “go along for the ride” when combined with a more impactful version.</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we have a version with minor changes and patch changes, we increment the minor version.</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we have a version with major changes and minor changes, we increment the major version.</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we have a version with major changes and patch changes, we increment the major version.</a:t>
            </a:r>
          </a:p>
        </p:txBody>
      </p:sp>
    </p:spTree>
    <p:extLst>
      <p:ext uri="{BB962C8B-B14F-4D97-AF65-F5344CB8AC3E}">
        <p14:creationId xmlns:p14="http://schemas.microsoft.com/office/powerpoint/2010/main" val="34391221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35: Now here's where it gets </a:t>
            </a:r>
            <a:r>
              <a:rPr lang="en-US" sz="1100" b="0" i="0" u="none" strike="noStrike" cap="none" dirty="0" err="1">
                <a:solidFill>
                  <a:srgbClr val="000000"/>
                </a:solidFill>
                <a:effectLst/>
                <a:latin typeface="Arial"/>
                <a:ea typeface="Arial"/>
                <a:cs typeface="Arial"/>
                <a:sym typeface="Arial"/>
              </a:rPr>
              <a:t>kinda</a:t>
            </a:r>
            <a:r>
              <a:rPr lang="en-US" sz="1100" b="0" i="0" u="none" strike="noStrike" cap="none" dirty="0">
                <a:solidFill>
                  <a:srgbClr val="000000"/>
                </a:solidFill>
                <a:effectLst/>
                <a:latin typeface="Arial"/>
                <a:ea typeface="Arial"/>
                <a:cs typeface="Arial"/>
                <a:sym typeface="Arial"/>
              </a:rPr>
              <a:t> funky for a project like USWDS: If a major version is "</a:t>
            </a:r>
            <a:r>
              <a:rPr lang="en-US" sz="1100" b="0" i="1" u="none" strike="noStrike" cap="none" dirty="0">
                <a:solidFill>
                  <a:srgbClr val="000000"/>
                </a:solidFill>
                <a:effectLst/>
                <a:latin typeface="Arial"/>
                <a:ea typeface="Arial"/>
                <a:cs typeface="Arial"/>
                <a:sym typeface="Arial"/>
              </a:rPr>
              <a:t>making incompatible API changes</a:t>
            </a:r>
            <a:r>
              <a:rPr lang="en-US" sz="1100" b="0" i="0" u="none" strike="noStrike" cap="none" dirty="0">
                <a:solidFill>
                  <a:srgbClr val="000000"/>
                </a:solidFill>
                <a:effectLst/>
                <a:latin typeface="Arial"/>
                <a:ea typeface="Arial"/>
                <a:cs typeface="Arial"/>
                <a:sym typeface="Arial"/>
              </a:rPr>
              <a:t>," what the heck is the API for USWDS? Is it a major version change when we update a class name? When we change the markup of a component? When we change its interaction, style, or display? When we change its interaction, style, or display "a lot"? What does that even mean? Is USWDS guidance subject to semantic versioning as well? These are good questions!</a:t>
            </a:r>
          </a:p>
        </p:txBody>
      </p:sp>
    </p:spTree>
    <p:extLst>
      <p:ext uri="{BB962C8B-B14F-4D97-AF65-F5344CB8AC3E}">
        <p14:creationId xmlns:p14="http://schemas.microsoft.com/office/powerpoint/2010/main" val="30233957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36: Depending on how we interpret the USWDS API, the design system might realistically be on version </a:t>
            </a:r>
            <a:r>
              <a:rPr lang="en-US" sz="1100" b="1" i="0" u="none" strike="noStrike" cap="none" dirty="0">
                <a:solidFill>
                  <a:srgbClr val="000000"/>
                </a:solidFill>
                <a:effectLst/>
                <a:latin typeface="Arial"/>
                <a:ea typeface="Arial"/>
                <a:cs typeface="Arial"/>
                <a:sym typeface="Arial"/>
              </a:rPr>
              <a:t>21.2.1</a:t>
            </a:r>
            <a:r>
              <a:rPr lang="en-US" sz="1100" b="0" i="0" u="none" strike="noStrike" cap="none" dirty="0">
                <a:solidFill>
                  <a:srgbClr val="000000"/>
                </a:solidFill>
                <a:effectLst/>
                <a:latin typeface="Arial"/>
                <a:ea typeface="Arial"/>
                <a:cs typeface="Arial"/>
                <a:sym typeface="Arial"/>
              </a:rPr>
              <a:t> now instead of version </a:t>
            </a:r>
            <a:r>
              <a:rPr lang="en-US" sz="1100" b="1" i="0" u="none" strike="noStrike" cap="none" dirty="0">
                <a:solidFill>
                  <a:srgbClr val="000000"/>
                </a:solidFill>
                <a:effectLst/>
                <a:latin typeface="Arial"/>
                <a:ea typeface="Arial"/>
                <a:cs typeface="Arial"/>
                <a:sym typeface="Arial"/>
              </a:rPr>
              <a:t>2.12.1</a:t>
            </a:r>
            <a:r>
              <a:rPr lang="en-US" sz="1100" b="0" i="0" u="none" strike="noStrike" cap="none" dirty="0">
                <a:solidFill>
                  <a:srgbClr val="000000"/>
                </a:solidFill>
                <a:effectLst/>
                <a:latin typeface="Arial"/>
                <a:ea typeface="Arial"/>
                <a:cs typeface="Arial"/>
                <a:sym typeface="Arial"/>
              </a:rPr>
              <a:t>. Would this freak you out? Maybe!</a:t>
            </a:r>
          </a:p>
        </p:txBody>
      </p:sp>
    </p:spTree>
    <p:extLst>
      <p:ext uri="{BB962C8B-B14F-4D97-AF65-F5344CB8AC3E}">
        <p14:creationId xmlns:p14="http://schemas.microsoft.com/office/powerpoint/2010/main" val="26834220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37: But — practically and realistically — this ambiguity about how we implement semantic versioning, and even </a:t>
            </a:r>
            <a:r>
              <a:rPr lang="en-US" sz="1100" b="0" i="1" u="none" strike="noStrike" cap="none" dirty="0">
                <a:solidFill>
                  <a:srgbClr val="000000"/>
                </a:solidFill>
                <a:effectLst/>
                <a:latin typeface="Arial"/>
                <a:ea typeface="Arial"/>
                <a:cs typeface="Arial"/>
                <a:sym typeface="Arial"/>
              </a:rPr>
              <a:t>if</a:t>
            </a:r>
            <a:r>
              <a:rPr lang="en-US" sz="1100" b="0" i="0" u="none" strike="noStrike" cap="none" dirty="0">
                <a:solidFill>
                  <a:srgbClr val="000000"/>
                </a:solidFill>
                <a:effectLst/>
                <a:latin typeface="Arial"/>
                <a:ea typeface="Arial"/>
                <a:cs typeface="Arial"/>
                <a:sym typeface="Arial"/>
              </a:rPr>
              <a:t> we do, makes it harder for developers, designers, and program managers to really know what we've changed and what its impact will be on their projects. This ambiguity reduces trust.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Teams need to know what has changed, when it's “safe” to move from one version to another, and when moving from version to version might require additional time, energy, or other resources. Without good knowledge, teams can't make good decisions. </a:t>
            </a:r>
          </a:p>
        </p:txBody>
      </p:sp>
    </p:spTree>
    <p:extLst>
      <p:ext uri="{BB962C8B-B14F-4D97-AF65-F5344CB8AC3E}">
        <p14:creationId xmlns:p14="http://schemas.microsoft.com/office/powerpoint/2010/main" val="3402851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38: And an additional complication is one we might call the “bundle problem” or "the battleship", like the big gray battleship we see on this slide — thanks for the image, Library of Congress!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In the battleship problem, we can think of the codebase as... a battleship — a complex monolith, where every element, in our case, every </a:t>
            </a:r>
            <a:r>
              <a:rPr lang="en-US" sz="1100" b="0" i="1" u="none" strike="noStrike" cap="none" dirty="0">
                <a:solidFill>
                  <a:srgbClr val="000000"/>
                </a:solidFill>
                <a:effectLst/>
                <a:latin typeface="Arial"/>
                <a:ea typeface="Arial"/>
                <a:cs typeface="Arial"/>
                <a:sym typeface="Arial"/>
              </a:rPr>
              <a:t>component</a:t>
            </a:r>
            <a:r>
              <a:rPr lang="en-US" sz="1100" b="0" i="0" u="none" strike="noStrike" cap="none" dirty="0">
                <a:solidFill>
                  <a:srgbClr val="000000"/>
                </a:solidFill>
                <a:effectLst/>
                <a:latin typeface="Arial"/>
                <a:ea typeface="Arial"/>
                <a:cs typeface="Arial"/>
                <a:sym typeface="Arial"/>
              </a:rPr>
              <a:t>, is bundled together in a single package. Connected, tightly coupled, and co-dependent. Every part of the battleship moves and turns at the same time. </a:t>
            </a:r>
          </a:p>
        </p:txBody>
      </p:sp>
    </p:spTree>
    <p:extLst>
      <p:ext uri="{BB962C8B-B14F-4D97-AF65-F5344CB8AC3E}">
        <p14:creationId xmlns:p14="http://schemas.microsoft.com/office/powerpoint/2010/main" val="31183532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39: Let's look at how this works. At the left, we see a schematic simplification of the codebase, with six components. In our example, the codebase is at version 1.0.0.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As we develop the code, we move to the middle diagram and we see we've made some changes: a couple of the components got patches, one got a minor change, and one got a major change — maybe we needed to change its markup.</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The diagram on the right shows the final release. Since the change we made was a MAJOR change, the whole release is a major release, moving the project from 1.0.0 to 2.0.0. So given a collection of changes to components, even if components evolve at different speeds, they all release in the same version.</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Unfortunately, this means that specific component patch or bugfix updates can be dependent on unrelated major or minor updates elsewhere in the codebase!</a:t>
            </a:r>
          </a:p>
        </p:txBody>
      </p:sp>
    </p:spTree>
    <p:extLst>
      <p:ext uri="{BB962C8B-B14F-4D97-AF65-F5344CB8AC3E}">
        <p14:creationId xmlns:p14="http://schemas.microsoft.com/office/powerpoint/2010/main" val="3086060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 Today I'm going to talk about where we go from 2.0. Now, I know we're on 2.12.1, but this does rhyme, and it gets to the main point I'd like to discuss today: When and why do we release a new major version of the design system. What does a new major version even mean?</a:t>
            </a:r>
          </a:p>
        </p:txBody>
      </p:sp>
    </p:spTree>
    <p:extLst>
      <p:ext uri="{BB962C8B-B14F-4D97-AF65-F5344CB8AC3E}">
        <p14:creationId xmlns:p14="http://schemas.microsoft.com/office/powerpoint/2010/main" val="26284550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40: This means that Battleship codebases can block patches and features with major changes. Major changes in any individual component can prevent teams from adopting patches in unrelated components, and can block subsequent patches as well. As we saw in the previous slide, a major version might include patch changes, minor changes, and at least one major change. Teams that might want the patch changes could be unwilling to upgrade since they risk introducing a breaking change at the same time.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For example, imagine a developer looking at updating to a potential USWDS version and thinking: "I want to get this accessibility improvement to </a:t>
            </a:r>
            <a:r>
              <a:rPr lang="en-US" sz="1100" b="0" i="0" u="none" strike="noStrike" cap="none" dirty="0" err="1">
                <a:solidFill>
                  <a:srgbClr val="000000"/>
                </a:solidFill>
                <a:effectLst/>
                <a:latin typeface="Arial"/>
                <a:ea typeface="Arial"/>
                <a:cs typeface="Arial"/>
                <a:sym typeface="Arial"/>
              </a:rPr>
              <a:t>combobox</a:t>
            </a:r>
            <a:r>
              <a:rPr lang="en-US" sz="1100" b="0" i="0" u="none" strike="noStrike" cap="none" dirty="0">
                <a:solidFill>
                  <a:srgbClr val="000000"/>
                </a:solidFill>
                <a:effectLst/>
                <a:latin typeface="Arial"/>
                <a:ea typeface="Arial"/>
                <a:cs typeface="Arial"/>
                <a:sym typeface="Arial"/>
              </a:rPr>
              <a:t>, or this JavaScript improvement to modal, but I don’t want to have to break our header to get it."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not only are the patches in that specific release blocked, but any </a:t>
            </a:r>
            <a:r>
              <a:rPr lang="en-US" sz="1100" b="0" i="1" u="none" strike="noStrike" cap="none" dirty="0">
                <a:solidFill>
                  <a:srgbClr val="000000"/>
                </a:solidFill>
                <a:effectLst/>
                <a:latin typeface="Arial"/>
                <a:ea typeface="Arial"/>
                <a:cs typeface="Arial"/>
                <a:sym typeface="Arial"/>
              </a:rPr>
              <a:t>subsequent</a:t>
            </a:r>
            <a:r>
              <a:rPr lang="en-US" sz="1100" b="0" i="0" u="none" strike="noStrike" cap="none" dirty="0">
                <a:solidFill>
                  <a:srgbClr val="000000"/>
                </a:solidFill>
                <a:effectLst/>
                <a:latin typeface="Arial"/>
                <a:ea typeface="Arial"/>
                <a:cs typeface="Arial"/>
                <a:sym typeface="Arial"/>
              </a:rPr>
              <a:t> patch or minor updates to these components will be blocked as well.</a:t>
            </a:r>
          </a:p>
        </p:txBody>
      </p:sp>
    </p:spTree>
    <p:extLst>
      <p:ext uri="{BB962C8B-B14F-4D97-AF65-F5344CB8AC3E}">
        <p14:creationId xmlns:p14="http://schemas.microsoft.com/office/powerpoint/2010/main" val="7122617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41: So why not just avoid making major changes? Well, battleships will tend to inhibit necessary changes!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Since we want to reduce major breaking changes, we may put off necessary major change in favor of other work… but the major need does not go away.</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On this slide, the major need is shown with a dotted red line. While we continue to make patch (blue) and minor (gold) changes in other components, development on one component stalls because it would introduce a breaking change in the component, and thus, in the entire codebase. Depending on the risk aversion, this change could sit uncompleted for some time!</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This doesn't work in the service of incremental development. The battleship not only can make patch versions dependent on unrelated major or minor versions but the flipside is also true: it can prevent necessary major or minor changes because of guaranteed downstream development cost, even for teams that don't want, need, or are able to implement that specific change.</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Thus, battleships turn slowly and poorly. Right now, USWDS </a:t>
            </a:r>
            <a:r>
              <a:rPr lang="en-US" sz="1100" b="0" i="1" u="none" strike="noStrike" cap="none" dirty="0">
                <a:solidFill>
                  <a:srgbClr val="000000"/>
                </a:solidFill>
                <a:effectLst/>
                <a:latin typeface="Arial"/>
                <a:ea typeface="Arial"/>
                <a:cs typeface="Arial"/>
                <a:sym typeface="Arial"/>
              </a:rPr>
              <a:t>is</a:t>
            </a:r>
            <a:r>
              <a:rPr lang="en-US" sz="1100" b="0" i="0" u="none" strike="noStrike" cap="none" dirty="0">
                <a:solidFill>
                  <a:srgbClr val="000000"/>
                </a:solidFill>
                <a:effectLst/>
                <a:latin typeface="Arial"/>
                <a:ea typeface="Arial"/>
                <a:cs typeface="Arial"/>
                <a:sym typeface="Arial"/>
              </a:rPr>
              <a:t> a battleship, but it should not be one, and it </a:t>
            </a:r>
            <a:r>
              <a:rPr lang="en-US" sz="1100" b="0" i="1" u="none" strike="noStrike" cap="none" dirty="0">
                <a:solidFill>
                  <a:srgbClr val="000000"/>
                </a:solidFill>
                <a:effectLst/>
                <a:latin typeface="Arial"/>
                <a:ea typeface="Arial"/>
                <a:cs typeface="Arial"/>
                <a:sym typeface="Arial"/>
              </a:rPr>
              <a:t>cannot</a:t>
            </a:r>
            <a:r>
              <a:rPr lang="en-US" sz="1100" b="0" i="0" u="none" strike="noStrike" cap="none" dirty="0">
                <a:solidFill>
                  <a:srgbClr val="000000"/>
                </a:solidFill>
                <a:effectLst/>
                <a:latin typeface="Arial"/>
                <a:ea typeface="Arial"/>
                <a:cs typeface="Arial"/>
                <a:sym typeface="Arial"/>
              </a:rPr>
              <a:t> effectively operate as one. </a:t>
            </a:r>
          </a:p>
        </p:txBody>
      </p:sp>
    </p:spTree>
    <p:extLst>
      <p:ext uri="{BB962C8B-B14F-4D97-AF65-F5344CB8AC3E}">
        <p14:creationId xmlns:p14="http://schemas.microsoft.com/office/powerpoint/2010/main" val="38414323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42: Instead of a battleship, it can be more useful to see USWDS as a collection of more loosely-related individual projects: the components themselves. This model is less of a battleship and more of a flock of birds, like the murmuration of starlings we see on this slide. In fact, we introduced the concept of USWDS components as individual packages in USWDS 2.1.0. Now, it's time to bring this idea to the next level of maturity. </a:t>
            </a:r>
          </a:p>
        </p:txBody>
      </p:sp>
    </p:spTree>
    <p:extLst>
      <p:ext uri="{BB962C8B-B14F-4D97-AF65-F5344CB8AC3E}">
        <p14:creationId xmlns:p14="http://schemas.microsoft.com/office/powerpoint/2010/main" val="40590183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43: In the flock model, the component becomes  the unit and each USWDS component is its own official </a:t>
            </a:r>
            <a:r>
              <a:rPr lang="en-US" sz="1100" b="1" i="0" u="none" strike="noStrike" cap="none" dirty="0" err="1">
                <a:solidFill>
                  <a:srgbClr val="000000"/>
                </a:solidFill>
                <a:effectLst/>
                <a:latin typeface="Arial"/>
                <a:ea typeface="Arial"/>
                <a:cs typeface="Arial"/>
                <a:sym typeface="Arial"/>
              </a:rPr>
              <a:t>npm</a:t>
            </a:r>
            <a:r>
              <a:rPr lang="en-US" sz="1100" b="0" i="0" u="none" strike="noStrike" cap="none" dirty="0">
                <a:solidFill>
                  <a:srgbClr val="000000"/>
                </a:solidFill>
                <a:effectLst/>
                <a:latin typeface="Arial"/>
                <a:ea typeface="Arial"/>
                <a:cs typeface="Arial"/>
                <a:sym typeface="Arial"/>
              </a:rPr>
              <a:t> package, with its own semantic version history and its own dependencies. There could (</a:t>
            </a:r>
            <a:r>
              <a:rPr lang="en-US" sz="1100" b="0" i="1" u="none" strike="noStrike" cap="none" dirty="0">
                <a:solidFill>
                  <a:srgbClr val="000000"/>
                </a:solidFill>
                <a:effectLst/>
                <a:latin typeface="Arial"/>
                <a:ea typeface="Arial"/>
                <a:cs typeface="Arial"/>
                <a:sym typeface="Arial"/>
              </a:rPr>
              <a:t>and would!</a:t>
            </a:r>
            <a:r>
              <a:rPr lang="en-US" sz="1100" b="0" i="0" u="none" strike="noStrike" cap="none" dirty="0">
                <a:solidFill>
                  <a:srgbClr val="000000"/>
                </a:solidFill>
                <a:effectLst/>
                <a:latin typeface="Arial"/>
                <a:ea typeface="Arial"/>
                <a:cs typeface="Arial"/>
                <a:sym typeface="Arial"/>
              </a:rPr>
              <a:t>) still be an omnibus package — like the current </a:t>
            </a:r>
            <a:r>
              <a:rPr lang="en-US" sz="1100" b="1" i="0" u="none" strike="noStrike" cap="none" dirty="0" err="1">
                <a:solidFill>
                  <a:srgbClr val="000000"/>
                </a:solidFill>
                <a:effectLst/>
                <a:latin typeface="Arial"/>
                <a:ea typeface="Arial"/>
                <a:cs typeface="Arial"/>
                <a:sym typeface="Arial"/>
              </a:rPr>
              <a:t>uswds</a:t>
            </a:r>
            <a:r>
              <a:rPr lang="en-US" sz="1100" b="0" i="0" u="none" strike="noStrike" cap="none" dirty="0">
                <a:solidFill>
                  <a:srgbClr val="000000"/>
                </a:solidFill>
                <a:effectLst/>
                <a:latin typeface="Arial"/>
                <a:ea typeface="Arial"/>
                <a:cs typeface="Arial"/>
                <a:sym typeface="Arial"/>
              </a:rPr>
              <a:t> package — but that package would simply include all the relevant component packages </a:t>
            </a:r>
            <a:r>
              <a:rPr lang="en-US" sz="1100" b="0" i="1" u="none" strike="noStrike" cap="none" dirty="0">
                <a:solidFill>
                  <a:srgbClr val="000000"/>
                </a:solidFill>
                <a:effectLst/>
                <a:latin typeface="Arial"/>
                <a:ea typeface="Arial"/>
                <a:cs typeface="Arial"/>
                <a:sym typeface="Arial"/>
              </a:rPr>
              <a:t>as dependencies</a:t>
            </a:r>
            <a:r>
              <a:rPr lang="en-US" sz="1100" b="0" i="0" u="none" strike="noStrike" cap="none" dirty="0">
                <a:solidFill>
                  <a:srgbClr val="000000"/>
                </a:solidFill>
                <a:effectLst/>
                <a:latin typeface="Arial"/>
                <a:ea typeface="Arial"/>
                <a:cs typeface="Arial"/>
                <a:sym typeface="Arial"/>
              </a:rPr>
              <a:t> and contain little unique code of its own.</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So where a battleship bundles components as a single package, in the flock, each component is a package.</a:t>
            </a:r>
          </a:p>
        </p:txBody>
      </p:sp>
    </p:spTree>
    <p:extLst>
      <p:ext uri="{BB962C8B-B14F-4D97-AF65-F5344CB8AC3E}">
        <p14:creationId xmlns:p14="http://schemas.microsoft.com/office/powerpoint/2010/main" val="12416205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44: The flock is configurable. The flock model decouples individual components and allows developers to choose which parts of USWDS they need in their projects, and which components they have the time and resources to keep up-to-date from sprint to sprint and increment to increment.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As we move from left to right in the diagrams, we see that each component is a package. In the center, each package has its own version history. And on the right, we see a project-specific subset of USWDS packages. Teams include and update only what they need. </a:t>
            </a:r>
          </a:p>
        </p:txBody>
      </p:sp>
    </p:spTree>
    <p:extLst>
      <p:ext uri="{BB962C8B-B14F-4D97-AF65-F5344CB8AC3E}">
        <p14:creationId xmlns:p14="http://schemas.microsoft.com/office/powerpoint/2010/main" val="3905908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45: This allows USWDS to be very clear about how components have changed over time, and to use more accurate semantic versioning for everything we publish. Each component has its own clear history. Each component has its own clear history, and we can track each package and its dependencies with </a:t>
            </a:r>
            <a:r>
              <a:rPr lang="en-US" sz="1100" b="0" i="0" u="none" strike="noStrike" cap="none" dirty="0" err="1">
                <a:solidFill>
                  <a:srgbClr val="000000"/>
                </a:solidFill>
                <a:effectLst/>
                <a:latin typeface="Arial"/>
                <a:ea typeface="Arial"/>
                <a:cs typeface="Arial"/>
                <a:sym typeface="Arial"/>
              </a:rPr>
              <a:t>npm</a:t>
            </a: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On this slide we see individual timelines for each of the components we saw in the subset in the earlier slide. As each component matures from left to right, each component has patch, minor, and major version increments. </a:t>
            </a:r>
          </a:p>
        </p:txBody>
      </p:sp>
    </p:spTree>
    <p:extLst>
      <p:ext uri="{BB962C8B-B14F-4D97-AF65-F5344CB8AC3E}">
        <p14:creationId xmlns:p14="http://schemas.microsoft.com/office/powerpoint/2010/main" val="754078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46: Individual component packages allow teams to either update packages immediately and stay at the most current version, as we see in these timelines with the project's active version also being the most current version in the timeline.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Not every team has the same resources. Some may choose to implement even major changes...</a:t>
            </a:r>
          </a:p>
        </p:txBody>
      </p:sp>
    </p:spTree>
    <p:extLst>
      <p:ext uri="{BB962C8B-B14F-4D97-AF65-F5344CB8AC3E}">
        <p14:creationId xmlns:p14="http://schemas.microsoft.com/office/powerpoint/2010/main" val="54262148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47: But some may not, and may wait to update until it's right for their project. Teams can update packages at their own pace, as we see in this slide, with the project's active versions at different stages in their timelines. </a:t>
            </a:r>
          </a:p>
        </p:txBody>
      </p:sp>
    </p:spTree>
    <p:extLst>
      <p:ext uri="{BB962C8B-B14F-4D97-AF65-F5344CB8AC3E}">
        <p14:creationId xmlns:p14="http://schemas.microsoft.com/office/powerpoint/2010/main" val="12450067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48: The flock model can provide less overhead, less unused code, and better component tracking. We expect to see projects moving from the omnibus </a:t>
            </a:r>
            <a:r>
              <a:rPr lang="en-US" sz="1100" b="1" i="0" u="none" strike="noStrike" cap="none" dirty="0" err="1">
                <a:solidFill>
                  <a:srgbClr val="000000"/>
                </a:solidFill>
                <a:effectLst/>
                <a:latin typeface="Arial"/>
                <a:ea typeface="Arial"/>
                <a:cs typeface="Arial"/>
                <a:sym typeface="Arial"/>
              </a:rPr>
              <a:t>uswds</a:t>
            </a:r>
            <a:r>
              <a:rPr lang="en-US" sz="1100" b="0" i="0" u="none" strike="noStrike" cap="none" dirty="0">
                <a:solidFill>
                  <a:srgbClr val="000000"/>
                </a:solidFill>
                <a:effectLst/>
                <a:latin typeface="Arial"/>
                <a:ea typeface="Arial"/>
                <a:cs typeface="Arial"/>
                <a:sym typeface="Arial"/>
              </a:rPr>
              <a:t> package to component-specific packages for just these reasons. </a:t>
            </a:r>
          </a:p>
        </p:txBody>
      </p:sp>
    </p:spTree>
    <p:extLst>
      <p:ext uri="{BB962C8B-B14F-4D97-AF65-F5344CB8AC3E}">
        <p14:creationId xmlns:p14="http://schemas.microsoft.com/office/powerpoint/2010/main" val="21673612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a:solidFill>
                  <a:srgbClr val="000000"/>
                </a:solidFill>
                <a:effectLst/>
                <a:latin typeface="Arial"/>
                <a:ea typeface="Arial"/>
                <a:cs typeface="Arial"/>
                <a:sym typeface="Arial"/>
              </a:rPr>
              <a:t>Slide 49: So, there's a new major version of USWDS  coming soon, and moving to this major version is going to be a </a:t>
            </a:r>
            <a:r>
              <a:rPr lang="en-US" sz="1100" b="0" i="1" u="none" strike="noStrike" cap="none">
                <a:solidFill>
                  <a:srgbClr val="000000"/>
                </a:solidFill>
                <a:effectLst/>
                <a:latin typeface="Arial"/>
                <a:ea typeface="Arial"/>
                <a:cs typeface="Arial"/>
                <a:sym typeface="Arial"/>
              </a:rPr>
              <a:t>whole</a:t>
            </a:r>
            <a:r>
              <a:rPr lang="en-US" sz="1100" b="0" i="0" u="none" strike="noStrike" cap="none">
                <a:solidFill>
                  <a:srgbClr val="000000"/>
                </a:solidFill>
                <a:effectLst/>
                <a:latin typeface="Arial"/>
                <a:ea typeface="Arial"/>
                <a:cs typeface="Arial"/>
                <a:sym typeface="Arial"/>
              </a:rPr>
              <a:t> lot easier than the move from 1.0 to 2.0.</a:t>
            </a: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421248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 But before we look forward: a look back. We released USWDS 1.0 about four and a half years ago — February 2017 — as our first pass at a </a:t>
            </a:r>
            <a:r>
              <a:rPr lang="en-US" sz="1100" b="0" i="0" u="none" strike="noStrike" cap="none" dirty="0" err="1">
                <a:solidFill>
                  <a:srgbClr val="000000"/>
                </a:solidFill>
                <a:effectLst/>
                <a:latin typeface="Arial"/>
                <a:ea typeface="Arial"/>
                <a:cs typeface="Arial"/>
                <a:sym typeface="Arial"/>
              </a:rPr>
              <a:t>styleguide</a:t>
            </a:r>
            <a:r>
              <a:rPr lang="en-US" sz="1100" b="0" i="0" u="none" strike="noStrike" cap="none" dirty="0">
                <a:solidFill>
                  <a:srgbClr val="000000"/>
                </a:solidFill>
                <a:effectLst/>
                <a:latin typeface="Arial"/>
                <a:ea typeface="Arial"/>
                <a:cs typeface="Arial"/>
                <a:sym typeface="Arial"/>
              </a:rPr>
              <a:t> for government. This was something that was still a bit new: a collection of tools and best practices for building websites. A little bit of a starter project and a little bit of a </a:t>
            </a:r>
            <a:r>
              <a:rPr lang="en-US" sz="1100" b="0" i="0" u="none" strike="noStrike" cap="none" dirty="0" err="1">
                <a:solidFill>
                  <a:srgbClr val="000000"/>
                </a:solidFill>
                <a:effectLst/>
                <a:latin typeface="Arial"/>
                <a:ea typeface="Arial"/>
                <a:cs typeface="Arial"/>
                <a:sym typeface="Arial"/>
              </a:rPr>
              <a:t>styleguide</a:t>
            </a:r>
            <a:r>
              <a:rPr lang="en-US" sz="1100" b="0" i="0" u="none" strike="noStrike" cap="none" dirty="0">
                <a:solidFill>
                  <a:srgbClr val="000000"/>
                </a:solidFill>
                <a:effectLst/>
                <a:latin typeface="Arial"/>
                <a:ea typeface="Arial"/>
                <a:cs typeface="Arial"/>
                <a:sym typeface="Arial"/>
              </a:rPr>
              <a:t>. And right from the beginning, we were able to do something of what we still hope to do with the design system: help teams focus their time on high-value problems, by providing a toolkit of ready-to-use website building blocks. And thanks to some of the early developers and adopters, like 18F and USDS, it caught on and was used to build a number of sites.</a:t>
            </a:r>
          </a:p>
        </p:txBody>
      </p:sp>
    </p:spTree>
    <p:extLst>
      <p:ext uri="{BB962C8B-B14F-4D97-AF65-F5344CB8AC3E}">
        <p14:creationId xmlns:p14="http://schemas.microsoft.com/office/powerpoint/2010/main" val="26276498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50: This new version is going to do four very specific things: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1. Signal the end of IE11 support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2. Update to modern Sass Module Syntax</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3. Allow requiring JavaScript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4. Publish versioned component packages</a:t>
            </a:r>
          </a:p>
        </p:txBody>
      </p:sp>
    </p:spTree>
    <p:extLst>
      <p:ext uri="{BB962C8B-B14F-4D97-AF65-F5344CB8AC3E}">
        <p14:creationId xmlns:p14="http://schemas.microsoft.com/office/powerpoint/2010/main" val="191985361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51: And we don't want it to do much else! Here's what this release will </a:t>
            </a:r>
            <a:r>
              <a:rPr lang="en-US" sz="1100" b="0" i="1" u="none" strike="noStrike" cap="none" dirty="0">
                <a:solidFill>
                  <a:srgbClr val="000000"/>
                </a:solidFill>
                <a:effectLst/>
                <a:latin typeface="Arial"/>
                <a:ea typeface="Arial"/>
                <a:cs typeface="Arial"/>
                <a:sym typeface="Arial"/>
              </a:rPr>
              <a:t>not</a:t>
            </a:r>
            <a:r>
              <a:rPr lang="en-US" sz="1100" b="0" i="0" u="none" strike="noStrike" cap="none" dirty="0">
                <a:solidFill>
                  <a:srgbClr val="000000"/>
                </a:solidFill>
                <a:effectLst/>
                <a:latin typeface="Arial"/>
                <a:ea typeface="Arial"/>
                <a:cs typeface="Arial"/>
                <a:sym typeface="Arial"/>
              </a:rPr>
              <a:t> do:</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1. Move straight to cutting-edge CSS</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2. Change markup or look-and-feel</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3. Radically change our JavaScript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4. Remove the familiar </a:t>
            </a:r>
            <a:r>
              <a:rPr lang="en-US" sz="1100" b="1" i="0" u="none" strike="noStrike" cap="none" dirty="0" err="1">
                <a:solidFill>
                  <a:srgbClr val="000000"/>
                </a:solidFill>
                <a:effectLst/>
                <a:latin typeface="Arial"/>
                <a:ea typeface="Arial"/>
                <a:cs typeface="Arial"/>
                <a:sym typeface="Arial"/>
              </a:rPr>
              <a:t>uswds</a:t>
            </a:r>
            <a:r>
              <a:rPr lang="en-US" sz="1100" b="0" i="0" u="none" strike="noStrike" cap="none" dirty="0">
                <a:solidFill>
                  <a:srgbClr val="000000"/>
                </a:solidFill>
                <a:effectLst/>
                <a:latin typeface="Arial"/>
                <a:ea typeface="Arial"/>
                <a:cs typeface="Arial"/>
                <a:sym typeface="Arial"/>
              </a:rPr>
              <a:t> omnibus package</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It's important to say that while this release will signal the end of IE11 support, it doesn't mean that we'll launch with a new grid-based layout grid or a bunch of CSS custom properties. We won't change our CSS much at all. Similarly, removing the “Must work without JavaScript” requirement doesn't mean that we're going to launch with a new Web Components version of USWDS. We won't change the JavaScript much at all. But as we'll discuss over the next few months, the four changes together suggest and support a number of potential improvements moving forward.</a:t>
            </a:r>
          </a:p>
        </p:txBody>
      </p:sp>
    </p:spTree>
    <p:extLst>
      <p:ext uri="{BB962C8B-B14F-4D97-AF65-F5344CB8AC3E}">
        <p14:creationId xmlns:p14="http://schemas.microsoft.com/office/powerpoint/2010/main" val="24962224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52: We plan to release this new major version of the design system in January 2022, with a Beta program starting next month — in fact, it will be a continuation of the Library Beta program we're already running.</a:t>
            </a:r>
          </a:p>
        </p:txBody>
      </p:sp>
    </p:spTree>
    <p:extLst>
      <p:ext uri="{BB962C8B-B14F-4D97-AF65-F5344CB8AC3E}">
        <p14:creationId xmlns:p14="http://schemas.microsoft.com/office/powerpoint/2010/main" val="32523697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53: As we learned from 2.0, we'll be working hard to make sure that this update requires as little migration hassle as possible, and points us in the direction of more joyful updating as we move forward. And I'm serious when I mean that we intend to reduce this hassle to </a:t>
            </a:r>
            <a:r>
              <a:rPr lang="en-US" sz="1100" b="0" i="1" u="none" strike="noStrike" cap="none" dirty="0">
                <a:solidFill>
                  <a:srgbClr val="000000"/>
                </a:solidFill>
                <a:effectLst/>
                <a:latin typeface="Arial"/>
                <a:ea typeface="Arial"/>
                <a:cs typeface="Arial"/>
                <a:sym typeface="Arial"/>
              </a:rPr>
              <a:t>as close to zero as we can.</a:t>
            </a:r>
            <a:r>
              <a:rPr lang="en-US" sz="1100" b="0" i="0" u="none" strike="noStrike" cap="none" dirty="0">
                <a:solidFill>
                  <a:srgbClr val="000000"/>
                </a:solidFill>
                <a:effectLst/>
                <a:latin typeface="Arial"/>
                <a:ea typeface="Arial"/>
                <a:cs typeface="Arial"/>
                <a:sym typeface="Arial"/>
              </a:rPr>
              <a:t> The biggest change here from a developer's perspective will be the Sass Modules work. But we think that most teams will only need to update a couple lines of code and it will just work. Like minutes or seconds.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Our focus is on making it as easy as possible for designers, developers, and program managers to know how the design system is changing, how those changes impact their project, and stay up-to-date with improvements to the design system.</a:t>
            </a:r>
          </a:p>
        </p:txBody>
      </p:sp>
    </p:spTree>
    <p:extLst>
      <p:ext uri="{BB962C8B-B14F-4D97-AF65-F5344CB8AC3E}">
        <p14:creationId xmlns:p14="http://schemas.microsoft.com/office/powerpoint/2010/main" val="20567862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54: This isn't the last you'll hear about these changes. This major release is still four months away. We'll be talking more about what's coming, what this could mean, and how you can participate and provide feedback, over the next few months.</a:t>
            </a:r>
          </a:p>
        </p:txBody>
      </p:sp>
    </p:spTree>
    <p:extLst>
      <p:ext uri="{BB962C8B-B14F-4D97-AF65-F5344CB8AC3E}">
        <p14:creationId xmlns:p14="http://schemas.microsoft.com/office/powerpoint/2010/main" val="14362892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55: As we move beyond 2.0 we move beyond a design system that's built to grow…</a:t>
            </a:r>
          </a:p>
        </p:txBody>
      </p:sp>
    </p:spTree>
    <p:extLst>
      <p:ext uri="{BB962C8B-B14F-4D97-AF65-F5344CB8AC3E}">
        <p14:creationId xmlns:p14="http://schemas.microsoft.com/office/powerpoint/2010/main" val="75011463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56: And we move to a design system that's built to evolve — and that's pretty exciting. </a:t>
            </a:r>
          </a:p>
        </p:txBody>
      </p:sp>
    </p:spTree>
    <p:extLst>
      <p:ext uri="{BB962C8B-B14F-4D97-AF65-F5344CB8AC3E}">
        <p14:creationId xmlns:p14="http://schemas.microsoft.com/office/powerpoint/2010/main" val="32405775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9" name="Google Shape;549;p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57: So now we’re going to stop the recording and answer your questions!</a:t>
            </a:r>
          </a:p>
          <a:p>
            <a:pPr marL="158750" indent="0" rtl="0">
              <a:buNone/>
            </a:pPr>
            <a:r>
              <a:rPr lang="en-US" sz="1100" b="0" i="0" u="none" strike="noStrike" cap="none" dirty="0">
                <a:solidFill>
                  <a:srgbClr val="000000"/>
                </a:solidFill>
                <a:effectLst/>
                <a:latin typeface="Arial"/>
                <a:ea typeface="Arial"/>
                <a:cs typeface="Arial"/>
                <a:sym typeface="Arial"/>
              </a:rPr>
              <a:t>[Q&amp;A]</a:t>
            </a:r>
            <a:endParaRPr lang="en-US" b="0" dirty="0">
              <a:effectLst/>
            </a:endParaRPr>
          </a:p>
          <a:p>
            <a:pPr marL="158750" indent="0">
              <a:buNone/>
            </a:pPr>
            <a:br>
              <a:rPr lang="en-US" dirty="0"/>
            </a:br>
            <a:endParaRPr lang="en-US" sz="1100" b="0"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6" name="Google Shape;556;p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Slide 58. Thanks for joining today's USWDS monthly call. Next month, we'll be talking about connection, contribution, and community.</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As always, I encourage you to </a:t>
            </a:r>
            <a:r>
              <a:rPr lang="en-US" sz="1100" b="0" i="1" u="none" strike="noStrike" cap="none" dirty="0">
                <a:solidFill>
                  <a:srgbClr val="000000"/>
                </a:solidFill>
                <a:effectLst/>
                <a:latin typeface="Arial"/>
                <a:ea typeface="Arial"/>
                <a:cs typeface="Arial"/>
                <a:sym typeface="Arial"/>
              </a:rPr>
              <a:t>join</a:t>
            </a:r>
            <a:r>
              <a:rPr lang="en-US" sz="1100" b="0" i="0" u="none" strike="noStrike" cap="none" dirty="0">
                <a:solidFill>
                  <a:srgbClr val="000000"/>
                </a:solidFill>
                <a:effectLst/>
                <a:latin typeface="Arial"/>
                <a:ea typeface="Arial"/>
                <a:cs typeface="Arial"/>
                <a:sym typeface="Arial"/>
              </a:rPr>
              <a:t> our community in the #</a:t>
            </a:r>
            <a:r>
              <a:rPr lang="en-US" sz="1100" b="0" i="0" u="none" strike="noStrike" cap="none" dirty="0" err="1">
                <a:solidFill>
                  <a:srgbClr val="000000"/>
                </a:solidFill>
                <a:effectLst/>
                <a:latin typeface="Arial"/>
                <a:ea typeface="Arial"/>
                <a:cs typeface="Arial"/>
                <a:sym typeface="Arial"/>
              </a:rPr>
              <a:t>uswds</a:t>
            </a:r>
            <a:r>
              <a:rPr lang="en-US" sz="1100" b="0" i="0" u="none" strike="noStrike" cap="none" dirty="0">
                <a:solidFill>
                  <a:srgbClr val="000000"/>
                </a:solidFill>
                <a:effectLst/>
                <a:latin typeface="Arial"/>
                <a:ea typeface="Arial"/>
                <a:cs typeface="Arial"/>
                <a:sym typeface="Arial"/>
              </a:rPr>
              <a:t>-public Slack channel so you can follow our progress, get answers, and contribute to the discussion.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Follow us on </a:t>
            </a:r>
            <a:r>
              <a:rPr lang="en-US" sz="1100" b="0" i="0" u="none" strike="noStrike" cap="none" dirty="0" err="1">
                <a:solidFill>
                  <a:srgbClr val="000000"/>
                </a:solidFill>
                <a:effectLst/>
                <a:latin typeface="Arial"/>
                <a:ea typeface="Arial"/>
                <a:cs typeface="Arial"/>
                <a:sym typeface="Arial"/>
              </a:rPr>
              <a:t>Github</a:t>
            </a:r>
            <a:r>
              <a:rPr lang="en-US" sz="1100" b="0" i="0" u="none" strike="noStrike" cap="none" dirty="0">
                <a:solidFill>
                  <a:srgbClr val="000000"/>
                </a:solidFill>
                <a:effectLst/>
                <a:latin typeface="Arial"/>
                <a:ea typeface="Arial"/>
                <a:cs typeface="Arial"/>
                <a:sym typeface="Arial"/>
              </a:rPr>
              <a:t> at </a:t>
            </a:r>
            <a:r>
              <a:rPr lang="en-US" sz="1100" b="0" i="0" u="none" strike="noStrike" cap="none" dirty="0" err="1">
                <a:solidFill>
                  <a:srgbClr val="000000"/>
                </a:solidFill>
                <a:effectLst/>
                <a:latin typeface="Arial"/>
                <a:ea typeface="Arial"/>
                <a:cs typeface="Arial"/>
                <a:sym typeface="Arial"/>
              </a:rPr>
              <a:t>github.com</a:t>
            </a:r>
            <a:r>
              <a:rPr lang="en-US" sz="1100" b="0" i="0" u="none" strike="noStrike" cap="none" dirty="0">
                <a:solidFill>
                  <a:srgbClr val="000000"/>
                </a:solidFill>
                <a:effectLst/>
                <a:latin typeface="Arial"/>
                <a:ea typeface="Arial"/>
                <a:cs typeface="Arial"/>
                <a:sym typeface="Arial"/>
              </a:rPr>
              <a:t>/</a:t>
            </a:r>
            <a:r>
              <a:rPr lang="en-US" sz="1100" b="0" i="0" u="none" strike="noStrike" cap="none" dirty="0" err="1">
                <a:solidFill>
                  <a:srgbClr val="000000"/>
                </a:solidFill>
                <a:effectLst/>
                <a:latin typeface="Arial"/>
                <a:ea typeface="Arial"/>
                <a:cs typeface="Arial"/>
                <a:sym typeface="Arial"/>
              </a:rPr>
              <a:t>uswds</a:t>
            </a:r>
            <a:r>
              <a:rPr lang="en-US" sz="1100" b="0" i="0" u="none" strike="noStrike" cap="none" dirty="0">
                <a:solidFill>
                  <a:srgbClr val="000000"/>
                </a:solidFill>
                <a:effectLst/>
                <a:latin typeface="Arial"/>
                <a:ea typeface="Arial"/>
                <a:cs typeface="Arial"/>
                <a:sym typeface="Arial"/>
              </a:rPr>
              <a:t>, check out our website, and visit </a:t>
            </a:r>
            <a:r>
              <a:rPr lang="en-US" sz="1100" b="0" i="0" u="none" strike="noStrike" cap="none" dirty="0" err="1">
                <a:solidFill>
                  <a:srgbClr val="000000"/>
                </a:solidFill>
                <a:effectLst/>
                <a:latin typeface="Arial"/>
                <a:ea typeface="Arial"/>
                <a:cs typeface="Arial"/>
                <a:sym typeface="Arial"/>
              </a:rPr>
              <a:t>designsystem.digital.gov</a:t>
            </a:r>
            <a:r>
              <a:rPr lang="en-US" sz="1100" b="0" i="0" u="none" strike="noStrike" cap="none" dirty="0">
                <a:solidFill>
                  <a:srgbClr val="000000"/>
                </a:solidFill>
                <a:effectLst/>
                <a:latin typeface="Arial"/>
                <a:ea typeface="Arial"/>
                <a:cs typeface="Arial"/>
                <a:sym typeface="Arial"/>
              </a:rPr>
              <a:t>/about/community to join us and your colleagues across government who are using USWDS.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next month we'll be talking about how we might do this community thing a little better!</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Thank you, and see you in October!</a:t>
            </a:r>
            <a:endParaRPr sz="1400" dirty="0">
              <a:latin typeface="Public Sans"/>
              <a:ea typeface="Public Sans"/>
              <a:cs typeface="Public Sans"/>
              <a:sym typeface="Public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6. But while it was a great starting point, it had a few issues.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It was very opinionated and had a lot of greedy styles. Thus, it was hard to add to an existing site without a lot of unexpected effects, and made incremental adoption quite challenging.</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it lacked an explicit design language that connected its components. Once you started customizing it, it was hard to tell just what made a USWDS site at all. You either used its default styles or you went off on your own. The design system didn't have any way to guide teams when they made these necessary customizations.</a:t>
            </a:r>
            <a:br>
              <a:rPr lang="en-US" sz="1100" b="0" i="0" u="none" strike="noStrike" cap="none" dirty="0">
                <a:solidFill>
                  <a:srgbClr val="000000"/>
                </a:solidFill>
                <a:effectLst/>
                <a:latin typeface="Arial"/>
                <a:ea typeface="Arial"/>
                <a:cs typeface="Arial"/>
                <a:sym typeface="Arial"/>
              </a:rPr>
            </a:b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542773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7. We designed USWDS 2.0 to address these concerns. We wanted a design system that was easy to add incrementally, and one that's built to adapt to project needs, while still speaking a common design language.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This is why we rebuilt the way we wrote our stylesheets and markup.</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This is why we introduced a broad range of expressive design tokens and utility classes.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This is why we developed customizable project settings.</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this is why we expanded our guidance and documentation.</a:t>
            </a:r>
          </a:p>
        </p:txBody>
      </p:sp>
    </p:spTree>
    <p:extLst>
      <p:ext uri="{BB962C8B-B14F-4D97-AF65-F5344CB8AC3E}">
        <p14:creationId xmlns:p14="http://schemas.microsoft.com/office/powerpoint/2010/main" val="3202121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Slide 8. As we said at the time, USWDS 2.0 was “built to grow.”</a:t>
            </a:r>
          </a:p>
        </p:txBody>
      </p:sp>
    </p:spTree>
    <p:extLst>
      <p:ext uri="{BB962C8B-B14F-4D97-AF65-F5344CB8AC3E}">
        <p14:creationId xmlns:p14="http://schemas.microsoft.com/office/powerpoint/2010/main" val="99875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cap="none" dirty="0">
                <a:solidFill>
                  <a:srgbClr val="000000"/>
                </a:solidFill>
                <a:effectLst/>
                <a:latin typeface="Arial"/>
                <a:ea typeface="Arial"/>
                <a:cs typeface="Arial"/>
                <a:sym typeface="Arial"/>
              </a:rPr>
              <a:t>Slide 9. And it has grown. Since launching USWDS 2.0, we've added 25 components and 6 templates — more than doubling both components and templates. We're now used by almost 400 websites, at 86 agencies and 27% of executive branch domains — with over 250 million sessions on USWDS-powered sites per month.</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By many metrics, USWDS 2.0 has been a successful release — and we've improved it over the last two and a half years, over a series of releases that bring this line up to 2.12.1</a:t>
            </a:r>
          </a:p>
        </p:txBody>
      </p:sp>
    </p:spTree>
    <p:extLst>
      <p:ext uri="{BB962C8B-B14F-4D97-AF65-F5344CB8AC3E}">
        <p14:creationId xmlns:p14="http://schemas.microsoft.com/office/powerpoint/2010/main" val="3371213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tx">
  <p:cSld name="TITLE_AND_BODY">
    <p:bg>
      <p:bgPr>
        <a:solidFill>
          <a:srgbClr val="212121"/>
        </a:solidFill>
        <a:effectLst/>
      </p:bgPr>
    </p:bg>
    <p:spTree>
      <p:nvGrpSpPr>
        <p:cNvPr id="1" name="Shape 9"/>
        <p:cNvGrpSpPr/>
        <p:nvPr/>
      </p:nvGrpSpPr>
      <p:grpSpPr>
        <a:xfrm>
          <a:off x="0" y="0"/>
          <a:ext cx="0" cy="0"/>
          <a:chOff x="0" y="0"/>
          <a:chExt cx="0" cy="0"/>
        </a:xfrm>
      </p:grpSpPr>
      <p:sp>
        <p:nvSpPr>
          <p:cNvPr id="10" name="Google Shape;10;p7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
        <p:cNvGrpSpPr/>
        <p:nvPr/>
      </p:nvGrpSpPr>
      <p:grpSpPr>
        <a:xfrm>
          <a:off x="0" y="0"/>
          <a:ext cx="0" cy="0"/>
          <a:chOff x="0" y="0"/>
          <a:chExt cx="0" cy="0"/>
        </a:xfrm>
      </p:grpSpPr>
      <p:pic>
        <p:nvPicPr>
          <p:cNvPr id="52" name="Google Shape;52;p86" descr="Unisted States Census Bureau"/>
          <p:cNvPicPr preferRelativeResize="0"/>
          <p:nvPr/>
        </p:nvPicPr>
        <p:blipFill rotWithShape="1">
          <a:blip r:embed="rId2">
            <a:alphaModFix/>
          </a:blip>
          <a:srcRect/>
          <a:stretch/>
        </p:blipFill>
        <p:spPr>
          <a:xfrm>
            <a:off x="6274617" y="2218618"/>
            <a:ext cx="1343024" cy="876300"/>
          </a:xfrm>
          <a:prstGeom prst="rect">
            <a:avLst/>
          </a:prstGeom>
          <a:noFill/>
          <a:ln>
            <a:noFill/>
          </a:ln>
        </p:spPr>
      </p:pic>
      <p:sp>
        <p:nvSpPr>
          <p:cNvPr id="53" name="Google Shape;53;p86"/>
          <p:cNvSpPr txBox="1">
            <a:spLocks noGrp="1"/>
          </p:cNvSpPr>
          <p:nvPr>
            <p:ph type="title"/>
          </p:nvPr>
        </p:nvSpPr>
        <p:spPr>
          <a:xfrm>
            <a:off x="400050" y="301837"/>
            <a:ext cx="7543800" cy="9942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3300"/>
              <a:buFont typeface="Arial"/>
              <a:buNone/>
              <a:defRPr sz="33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86"/>
          <p:cNvSpPr txBox="1">
            <a:spLocks noGrp="1"/>
          </p:cNvSpPr>
          <p:nvPr>
            <p:ph type="body" idx="1"/>
          </p:nvPr>
        </p:nvSpPr>
        <p:spPr>
          <a:xfrm>
            <a:off x="400050" y="1418518"/>
            <a:ext cx="7543800" cy="8001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chemeClr val="lt1"/>
              </a:buClr>
              <a:buSzPts val="1800"/>
              <a:buFont typeface="Arial"/>
              <a:buNone/>
              <a:defRPr sz="1800" b="1" i="1"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55" name="Google Shape;55;p86"/>
          <p:cNvSpPr txBox="1">
            <a:spLocks noGrp="1"/>
          </p:cNvSpPr>
          <p:nvPr>
            <p:ph type="body" idx="2"/>
          </p:nvPr>
        </p:nvSpPr>
        <p:spPr>
          <a:xfrm>
            <a:off x="400050" y="2343150"/>
            <a:ext cx="4283700" cy="685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500"/>
              </a:spcBef>
              <a:spcAft>
                <a:spcPts val="0"/>
              </a:spcAft>
              <a:buClr>
                <a:schemeClr val="lt1"/>
              </a:buClr>
              <a:buSzPts val="2400"/>
              <a:buFont typeface="Arial"/>
              <a:buNone/>
              <a:defRPr sz="2400" b="1" i="0"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pic>
        <p:nvPicPr>
          <p:cNvPr id="56" name="Google Shape;56;p86" descr="GSA Starmark logo"/>
          <p:cNvPicPr preferRelativeResize="0"/>
          <p:nvPr/>
        </p:nvPicPr>
        <p:blipFill rotWithShape="1">
          <a:blip r:embed="rId3">
            <a:alphaModFix/>
          </a:blip>
          <a:srcRect/>
          <a:stretch/>
        </p:blipFill>
        <p:spPr>
          <a:xfrm>
            <a:off x="5349240" y="2311146"/>
            <a:ext cx="704850" cy="704850"/>
          </a:xfrm>
          <a:prstGeom prst="rect">
            <a:avLst/>
          </a:prstGeom>
          <a:noFill/>
          <a:ln>
            <a:noFill/>
          </a:ln>
        </p:spPr>
      </p:pic>
      <p:pic>
        <p:nvPicPr>
          <p:cNvPr id="57" name="Google Shape;57;p86" descr="Seal of the CIO Council"/>
          <p:cNvPicPr preferRelativeResize="0"/>
          <p:nvPr/>
        </p:nvPicPr>
        <p:blipFill rotWithShape="1">
          <a:blip r:embed="rId4">
            <a:alphaModFix/>
          </a:blip>
          <a:srcRect/>
          <a:stretch/>
        </p:blipFill>
        <p:spPr>
          <a:xfrm>
            <a:off x="7842083" y="2228850"/>
            <a:ext cx="866775" cy="866775"/>
          </a:xfrm>
          <a:prstGeom prst="rect">
            <a:avLst/>
          </a:prstGeom>
          <a:noFill/>
          <a:ln>
            <a:noFill/>
          </a:ln>
        </p:spPr>
      </p:pic>
      <p:sp>
        <p:nvSpPr>
          <p:cNvPr id="58" name="Google Shape;58;p86"/>
          <p:cNvSpPr txBox="1">
            <a:spLocks noGrp="1"/>
          </p:cNvSpPr>
          <p:nvPr>
            <p:ph type="body" idx="3"/>
          </p:nvPr>
        </p:nvSpPr>
        <p:spPr>
          <a:xfrm>
            <a:off x="400050" y="4586519"/>
            <a:ext cx="8286600" cy="4002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rgbClr val="006197"/>
              </a:buClr>
              <a:buSzPts val="1800"/>
              <a:buFont typeface="Arial"/>
              <a:buNone/>
              <a:defRPr sz="1800" b="1" i="1" u="none" strike="noStrike" cap="none">
                <a:solidFill>
                  <a:srgbClr val="006197"/>
                </a:solidFill>
                <a:latin typeface="Arial"/>
                <a:ea typeface="Arial"/>
                <a:cs typeface="Arial"/>
                <a:sym typeface="Arial"/>
              </a:defRPr>
            </a:lvl1pPr>
            <a:lvl2pPr marL="914400" marR="0" lvl="1"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2pPr>
            <a:lvl3pPr marL="1371600" marR="0" lvl="2"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59" name="Google Shape;59;p86"/>
          <p:cNvSpPr txBox="1">
            <a:spLocks noGrp="1"/>
          </p:cNvSpPr>
          <p:nvPr>
            <p:ph type="body" idx="4"/>
          </p:nvPr>
        </p:nvSpPr>
        <p:spPr>
          <a:xfrm>
            <a:off x="400050" y="3643302"/>
            <a:ext cx="8286600" cy="931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700"/>
              </a:spcBef>
              <a:spcAft>
                <a:spcPts val="0"/>
              </a:spcAft>
              <a:buClr>
                <a:srgbClr val="006197"/>
              </a:buClr>
              <a:buSzPts val="3300"/>
              <a:buFont typeface="Arial"/>
              <a:buNone/>
              <a:defRPr sz="3300" b="1" i="0" u="none" strike="noStrike" cap="none">
                <a:solidFill>
                  <a:srgbClr val="006197"/>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60"/>
        <p:cNvGrpSpPr/>
        <p:nvPr/>
      </p:nvGrpSpPr>
      <p:grpSpPr>
        <a:xfrm>
          <a:off x="0" y="0"/>
          <a:ext cx="0" cy="0"/>
          <a:chOff x="0" y="0"/>
          <a:chExt cx="0" cy="0"/>
        </a:xfrm>
      </p:grpSpPr>
      <p:sp>
        <p:nvSpPr>
          <p:cNvPr id="61" name="Google Shape;61;p87"/>
          <p:cNvSpPr txBox="1">
            <a:spLocks noGrp="1"/>
          </p:cNvSpPr>
          <p:nvPr>
            <p:ph type="title"/>
          </p:nvPr>
        </p:nvSpPr>
        <p:spPr>
          <a:xfrm>
            <a:off x="400050" y="301837"/>
            <a:ext cx="7543800" cy="9942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3300"/>
              <a:buFont typeface="Arial"/>
              <a:buNone/>
              <a:defRPr sz="33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 name="Google Shape;62;p87"/>
          <p:cNvSpPr txBox="1">
            <a:spLocks noGrp="1"/>
          </p:cNvSpPr>
          <p:nvPr>
            <p:ph type="body" idx="1"/>
          </p:nvPr>
        </p:nvSpPr>
        <p:spPr>
          <a:xfrm>
            <a:off x="400050" y="1418518"/>
            <a:ext cx="7543800" cy="8001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chemeClr val="lt1"/>
              </a:buClr>
              <a:buSzPts val="1800"/>
              <a:buFont typeface="Arial"/>
              <a:buNone/>
              <a:defRPr sz="1800" b="1" i="1"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3" name="Google Shape;63;p87"/>
          <p:cNvSpPr txBox="1">
            <a:spLocks noGrp="1"/>
          </p:cNvSpPr>
          <p:nvPr>
            <p:ph type="body" idx="2"/>
          </p:nvPr>
        </p:nvSpPr>
        <p:spPr>
          <a:xfrm>
            <a:off x="400050" y="2343150"/>
            <a:ext cx="4283700" cy="685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500"/>
              </a:spcBef>
              <a:spcAft>
                <a:spcPts val="0"/>
              </a:spcAft>
              <a:buClr>
                <a:schemeClr val="lt1"/>
              </a:buClr>
              <a:buSzPts val="2400"/>
              <a:buFont typeface="Arial"/>
              <a:buNone/>
              <a:defRPr sz="2400" b="1" i="0"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4" name="Google Shape;64;p87"/>
          <p:cNvSpPr txBox="1">
            <a:spLocks noGrp="1"/>
          </p:cNvSpPr>
          <p:nvPr>
            <p:ph type="body" idx="3"/>
          </p:nvPr>
        </p:nvSpPr>
        <p:spPr>
          <a:xfrm>
            <a:off x="400050" y="4586519"/>
            <a:ext cx="8286600" cy="4002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rgbClr val="006197"/>
              </a:buClr>
              <a:buSzPts val="1800"/>
              <a:buFont typeface="Arial"/>
              <a:buNone/>
              <a:defRPr sz="1800" b="1" i="1" u="none" strike="noStrike" cap="none">
                <a:solidFill>
                  <a:srgbClr val="006197"/>
                </a:solidFill>
                <a:latin typeface="Arial"/>
                <a:ea typeface="Arial"/>
                <a:cs typeface="Arial"/>
                <a:sym typeface="Arial"/>
              </a:defRPr>
            </a:lvl1pPr>
            <a:lvl2pPr marL="914400" marR="0" lvl="1"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2pPr>
            <a:lvl3pPr marL="1371600" marR="0" lvl="2"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5" name="Google Shape;65;p87"/>
          <p:cNvSpPr txBox="1">
            <a:spLocks noGrp="1"/>
          </p:cNvSpPr>
          <p:nvPr>
            <p:ph type="body" idx="4"/>
          </p:nvPr>
        </p:nvSpPr>
        <p:spPr>
          <a:xfrm>
            <a:off x="400050" y="3643302"/>
            <a:ext cx="8286600" cy="931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700"/>
              </a:spcBef>
              <a:spcAft>
                <a:spcPts val="0"/>
              </a:spcAft>
              <a:buClr>
                <a:srgbClr val="006197"/>
              </a:buClr>
              <a:buSzPts val="3300"/>
              <a:buFont typeface="Arial"/>
              <a:buNone/>
              <a:defRPr sz="3300" b="1" i="0" u="none" strike="noStrike" cap="none">
                <a:solidFill>
                  <a:srgbClr val="006197"/>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ext" type="twoColTx">
  <p:cSld name="TITLE_AND_TWO_COLUMNS">
    <p:spTree>
      <p:nvGrpSpPr>
        <p:cNvPr id="1" name="Shape 11"/>
        <p:cNvGrpSpPr/>
        <p:nvPr/>
      </p:nvGrpSpPr>
      <p:grpSpPr>
        <a:xfrm>
          <a:off x="0" y="0"/>
          <a:ext cx="0" cy="0"/>
          <a:chOff x="0" y="0"/>
          <a:chExt cx="0" cy="0"/>
        </a:xfrm>
      </p:grpSpPr>
      <p:sp>
        <p:nvSpPr>
          <p:cNvPr id="12" name="Google Shape;12;p77"/>
          <p:cNvSpPr txBox="1">
            <a:spLocks noGrp="1"/>
          </p:cNvSpPr>
          <p:nvPr>
            <p:ph type="title"/>
          </p:nvPr>
        </p:nvSpPr>
        <p:spPr>
          <a:xfrm>
            <a:off x="5572050" y="124100"/>
            <a:ext cx="3449100" cy="448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b="1"/>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77"/>
          <p:cNvSpPr txBox="1">
            <a:spLocks noGrp="1"/>
          </p:cNvSpPr>
          <p:nvPr>
            <p:ph type="body" idx="1"/>
          </p:nvPr>
        </p:nvSpPr>
        <p:spPr>
          <a:xfrm>
            <a:off x="5572050" y="570085"/>
            <a:ext cx="3449100" cy="448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
        <p:nvSpPr>
          <p:cNvPr id="14" name="Google Shape;14;p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12121"/>
        </a:solidFill>
        <a:effectLst/>
      </p:bgPr>
    </p:bg>
    <p:spTree>
      <p:nvGrpSpPr>
        <p:cNvPr id="1" name="Shape 15"/>
        <p:cNvGrpSpPr/>
        <p:nvPr/>
      </p:nvGrpSpPr>
      <p:grpSpPr>
        <a:xfrm>
          <a:off x="0" y="0"/>
          <a:ext cx="0" cy="0"/>
          <a:chOff x="0" y="0"/>
          <a:chExt cx="0" cy="0"/>
        </a:xfrm>
      </p:grpSpPr>
      <p:sp>
        <p:nvSpPr>
          <p:cNvPr id="16" name="Google Shape;16;p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7" name="Google Shape;17;p78"/>
          <p:cNvPicPr preferRelativeResize="0"/>
          <p:nvPr/>
        </p:nvPicPr>
        <p:blipFill rotWithShape="1">
          <a:blip r:embed="rId2">
            <a:alphaModFix/>
          </a:blip>
          <a:srcRect/>
          <a:stretch/>
        </p:blipFill>
        <p:spPr>
          <a:xfrm>
            <a:off x="3547725" y="1006850"/>
            <a:ext cx="2048550" cy="2048550"/>
          </a:xfrm>
          <a:prstGeom prst="rect">
            <a:avLst/>
          </a:prstGeom>
          <a:noFill/>
          <a:ln>
            <a:noFill/>
          </a:ln>
        </p:spPr>
      </p:pic>
      <p:pic>
        <p:nvPicPr>
          <p:cNvPr id="18" name="Google Shape;18;p78"/>
          <p:cNvPicPr preferRelativeResize="0"/>
          <p:nvPr/>
        </p:nvPicPr>
        <p:blipFill rotWithShape="1">
          <a:blip r:embed="rId3">
            <a:alphaModFix/>
          </a:blip>
          <a:srcRect/>
          <a:stretch/>
        </p:blipFill>
        <p:spPr>
          <a:xfrm>
            <a:off x="8276044" y="4291275"/>
            <a:ext cx="695492" cy="687650"/>
          </a:xfrm>
          <a:prstGeom prst="rect">
            <a:avLst/>
          </a:prstGeom>
          <a:noFill/>
          <a:ln>
            <a:noFill/>
          </a:ln>
        </p:spPr>
      </p:pic>
      <p:sp>
        <p:nvSpPr>
          <p:cNvPr id="19" name="Google Shape;19;p78"/>
          <p:cNvSpPr txBox="1">
            <a:spLocks noGrp="1"/>
          </p:cNvSpPr>
          <p:nvPr>
            <p:ph type="title"/>
          </p:nvPr>
        </p:nvSpPr>
        <p:spPr>
          <a:xfrm>
            <a:off x="0" y="3083876"/>
            <a:ext cx="9144000" cy="8013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2800"/>
              <a:buNone/>
              <a:defRPr sz="4400" b="1">
                <a:solidFill>
                  <a:srgbClr val="FFFFFF"/>
                </a:solidFill>
                <a:latin typeface="Public Sans"/>
                <a:ea typeface="Public Sans"/>
                <a:cs typeface="Public Sans"/>
                <a:sym typeface="Public San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78"/>
          <p:cNvSpPr txBox="1">
            <a:spLocks noGrp="1"/>
          </p:cNvSpPr>
          <p:nvPr>
            <p:ph type="subTitle" idx="1"/>
          </p:nvPr>
        </p:nvSpPr>
        <p:spPr>
          <a:xfrm>
            <a:off x="906750" y="3776810"/>
            <a:ext cx="7330500" cy="630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Clr>
                <a:srgbClr val="FFBE2E"/>
              </a:buClr>
              <a:buSzPts val="2400"/>
              <a:buFont typeface="Public Sans"/>
              <a:buNone/>
              <a:defRPr sz="2400">
                <a:solidFill>
                  <a:srgbClr val="FFBE2E"/>
                </a:solidFill>
                <a:latin typeface="Public Sans"/>
                <a:ea typeface="Public Sans"/>
                <a:cs typeface="Public Sans"/>
                <a:sym typeface="Public Sans"/>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21" name="Google Shape;21;p78"/>
          <p:cNvSpPr txBox="1">
            <a:spLocks noGrp="1"/>
          </p:cNvSpPr>
          <p:nvPr>
            <p:ph type="body" idx="2"/>
          </p:nvPr>
        </p:nvSpPr>
        <p:spPr>
          <a:xfrm>
            <a:off x="190875" y="4180975"/>
            <a:ext cx="8380500" cy="393600"/>
          </a:xfrm>
          <a:prstGeom prst="rect">
            <a:avLst/>
          </a:prstGeom>
          <a:noFill/>
          <a:ln>
            <a:noFill/>
          </a:ln>
        </p:spPr>
        <p:txBody>
          <a:bodyPr spcFirstLastPara="1" wrap="square" lIns="91425" tIns="91425" rIns="91425" bIns="91425" anchor="t" anchorCtr="0">
            <a:noAutofit/>
          </a:bodyPr>
          <a:lstStyle>
            <a:lvl1pPr marL="457200" lvl="0" indent="-317500" algn="ctr">
              <a:lnSpc>
                <a:spcPct val="115000"/>
              </a:lnSpc>
              <a:spcBef>
                <a:spcPts val="0"/>
              </a:spcBef>
              <a:spcAft>
                <a:spcPts val="0"/>
              </a:spcAft>
              <a:buClr>
                <a:srgbClr val="FFFFFF"/>
              </a:buClr>
              <a:buSzPts val="1400"/>
              <a:buFont typeface="Public Sans"/>
              <a:buChar char="●"/>
              <a:defRPr sz="1400">
                <a:solidFill>
                  <a:srgbClr val="FFFFFF"/>
                </a:solidFill>
                <a:latin typeface="Public Sans"/>
                <a:ea typeface="Public Sans"/>
                <a:cs typeface="Public Sans"/>
                <a:sym typeface="Public Sans"/>
              </a:defRPr>
            </a:lvl1pPr>
            <a:lvl2pPr marL="914400" lvl="1"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2pPr>
            <a:lvl3pPr marL="1371600" lvl="2"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3pPr>
            <a:lvl4pPr marL="1828800" lvl="3"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4pPr>
            <a:lvl5pPr marL="2286000" lvl="4"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5pPr>
            <a:lvl6pPr marL="2743200" lvl="5"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6pPr>
            <a:lvl7pPr marL="3200400" lvl="6"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7pPr>
            <a:lvl8pPr marL="3657600" lvl="7"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8pPr>
            <a:lvl9pPr marL="4114800" lvl="8" indent="-317500" algn="ctr">
              <a:lnSpc>
                <a:spcPct val="115000"/>
              </a:lnSpc>
              <a:spcBef>
                <a:spcPts val="1600"/>
              </a:spcBef>
              <a:spcAft>
                <a:spcPts val="1600"/>
              </a:spcAft>
              <a:buClr>
                <a:srgbClr val="FFFFFF"/>
              </a:buClr>
              <a:buSzPts val="1400"/>
              <a:buFont typeface="Public Sans"/>
              <a:buChar char="■"/>
              <a:defRPr>
                <a:solidFill>
                  <a:srgbClr val="FFFFFF"/>
                </a:solidFill>
                <a:latin typeface="Public Sans"/>
                <a:ea typeface="Public Sans"/>
                <a:cs typeface="Public Sans"/>
                <a:sym typeface="Public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
        <p:cNvGrpSpPr/>
        <p:nvPr/>
      </p:nvGrpSpPr>
      <p:grpSpPr>
        <a:xfrm>
          <a:off x="0" y="0"/>
          <a:ext cx="0" cy="0"/>
          <a:chOff x="0" y="0"/>
          <a:chExt cx="0" cy="0"/>
        </a:xfrm>
      </p:grpSpPr>
      <p:sp>
        <p:nvSpPr>
          <p:cNvPr id="23" name="Google Shape;23;p7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4" name="Google Shape;24;p7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
        <p:cNvGrpSpPr/>
        <p:nvPr/>
      </p:nvGrpSpPr>
      <p:grpSpPr>
        <a:xfrm>
          <a:off x="0" y="0"/>
          <a:ext cx="0" cy="0"/>
          <a:chOff x="0" y="0"/>
          <a:chExt cx="0" cy="0"/>
        </a:xfrm>
      </p:grpSpPr>
      <p:sp>
        <p:nvSpPr>
          <p:cNvPr id="26" name="Google Shape;26;p8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8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8" name="Google Shape;28;p8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9" name="Google Shape;29;p8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 name="Google Shape;30;p8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
        <p:cNvGrpSpPr/>
        <p:nvPr/>
      </p:nvGrpSpPr>
      <p:grpSpPr>
        <a:xfrm>
          <a:off x="0" y="0"/>
          <a:ext cx="0" cy="0"/>
          <a:chOff x="0" y="0"/>
          <a:chExt cx="0" cy="0"/>
        </a:xfrm>
      </p:grpSpPr>
      <p:sp>
        <p:nvSpPr>
          <p:cNvPr id="32" name="Google Shape;32;p8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33" name="Google Shape;33;p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8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6" name="Google Shape;36;p8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37" name="Google Shape;37;p8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
        <p:nvSpPr>
          <p:cNvPr id="39" name="Google Shape;39;p8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TS Slide Layout (KB)">
  <p:cSld name="TITLE_2">
    <p:spTree>
      <p:nvGrpSpPr>
        <p:cNvPr id="1" name="Shape 40"/>
        <p:cNvGrpSpPr/>
        <p:nvPr/>
      </p:nvGrpSpPr>
      <p:grpSpPr>
        <a:xfrm>
          <a:off x="0" y="0"/>
          <a:ext cx="0" cy="0"/>
          <a:chOff x="0" y="0"/>
          <a:chExt cx="0" cy="0"/>
        </a:xfrm>
      </p:grpSpPr>
      <p:sp>
        <p:nvSpPr>
          <p:cNvPr id="41" name="Google Shape;41;p8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84"/>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1600"/>
              </a:spcBef>
              <a:spcAft>
                <a:spcPts val="0"/>
              </a:spcAft>
              <a:buClr>
                <a:schemeClr val="dk1"/>
              </a:buClr>
              <a:buSzPts val="1500"/>
              <a:buNone/>
              <a:defRPr sz="1500"/>
            </a:lvl2pPr>
            <a:lvl3pPr lvl="2" algn="ctr">
              <a:lnSpc>
                <a:spcPct val="90000"/>
              </a:lnSpc>
              <a:spcBef>
                <a:spcPts val="1600"/>
              </a:spcBef>
              <a:spcAft>
                <a:spcPts val="0"/>
              </a:spcAft>
              <a:buClr>
                <a:schemeClr val="dk1"/>
              </a:buClr>
              <a:buSzPts val="1400"/>
              <a:buNone/>
              <a:defRPr sz="1400"/>
            </a:lvl3pPr>
            <a:lvl4pPr lvl="3" algn="ctr">
              <a:lnSpc>
                <a:spcPct val="90000"/>
              </a:lnSpc>
              <a:spcBef>
                <a:spcPts val="1600"/>
              </a:spcBef>
              <a:spcAft>
                <a:spcPts val="0"/>
              </a:spcAft>
              <a:buClr>
                <a:schemeClr val="dk1"/>
              </a:buClr>
              <a:buSzPts val="1200"/>
              <a:buNone/>
              <a:defRPr sz="1200"/>
            </a:lvl4pPr>
            <a:lvl5pPr lvl="4" algn="ctr">
              <a:lnSpc>
                <a:spcPct val="90000"/>
              </a:lnSpc>
              <a:spcBef>
                <a:spcPts val="1600"/>
              </a:spcBef>
              <a:spcAft>
                <a:spcPts val="0"/>
              </a:spcAft>
              <a:buClr>
                <a:schemeClr val="dk1"/>
              </a:buClr>
              <a:buSzPts val="1200"/>
              <a:buNone/>
              <a:defRPr sz="1200"/>
            </a:lvl5pPr>
            <a:lvl6pPr lvl="5" algn="ctr">
              <a:lnSpc>
                <a:spcPct val="90000"/>
              </a:lnSpc>
              <a:spcBef>
                <a:spcPts val="1600"/>
              </a:spcBef>
              <a:spcAft>
                <a:spcPts val="0"/>
              </a:spcAft>
              <a:buClr>
                <a:schemeClr val="dk1"/>
              </a:buClr>
              <a:buSzPts val="1200"/>
              <a:buNone/>
              <a:defRPr sz="1200"/>
            </a:lvl6pPr>
            <a:lvl7pPr lvl="6" algn="ctr">
              <a:lnSpc>
                <a:spcPct val="90000"/>
              </a:lnSpc>
              <a:spcBef>
                <a:spcPts val="1600"/>
              </a:spcBef>
              <a:spcAft>
                <a:spcPts val="0"/>
              </a:spcAft>
              <a:buClr>
                <a:schemeClr val="dk1"/>
              </a:buClr>
              <a:buSzPts val="1200"/>
              <a:buNone/>
              <a:defRPr sz="1200"/>
            </a:lvl7pPr>
            <a:lvl8pPr lvl="7" algn="ctr">
              <a:lnSpc>
                <a:spcPct val="90000"/>
              </a:lnSpc>
              <a:spcBef>
                <a:spcPts val="1600"/>
              </a:spcBef>
              <a:spcAft>
                <a:spcPts val="0"/>
              </a:spcAft>
              <a:buClr>
                <a:schemeClr val="dk1"/>
              </a:buClr>
              <a:buSzPts val="1200"/>
              <a:buNone/>
              <a:defRPr sz="1200"/>
            </a:lvl8pPr>
            <a:lvl9pPr lvl="8" algn="ctr">
              <a:lnSpc>
                <a:spcPct val="90000"/>
              </a:lnSpc>
              <a:spcBef>
                <a:spcPts val="1600"/>
              </a:spcBef>
              <a:spcAft>
                <a:spcPts val="1600"/>
              </a:spcAft>
              <a:buClr>
                <a:schemeClr val="dk1"/>
              </a:buClr>
              <a:buSzPts val="1200"/>
              <a:buNone/>
              <a:defRPr sz="1200"/>
            </a:lvl9pPr>
          </a:lstStyle>
          <a:p>
            <a:endParaRPr/>
          </a:p>
        </p:txBody>
      </p:sp>
      <p:sp>
        <p:nvSpPr>
          <p:cNvPr id="43" name="Google Shape;43;p8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p8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8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12121"/>
        </a:solidFill>
        <a:effectLst/>
      </p:bgPr>
    </p:bg>
    <p:spTree>
      <p:nvGrpSpPr>
        <p:cNvPr id="1" name="Shape 5"/>
        <p:cNvGrpSpPr/>
        <p:nvPr/>
      </p:nvGrpSpPr>
      <p:grpSpPr>
        <a:xfrm>
          <a:off x="0" y="0"/>
          <a:ext cx="0" cy="0"/>
          <a:chOff x="0" y="0"/>
          <a:chExt cx="0" cy="0"/>
        </a:xfrm>
      </p:grpSpPr>
      <p:sp>
        <p:nvSpPr>
          <p:cNvPr id="6" name="Google Shape;6;p7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endParaRPr/>
          </a:p>
        </p:txBody>
      </p:sp>
      <p:sp>
        <p:nvSpPr>
          <p:cNvPr id="7" name="Google Shape;7;p7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FFFFFF"/>
              </a:buClr>
              <a:buSzPts val="1800"/>
              <a:buFont typeface="Public Sans"/>
              <a:buChar char="●"/>
              <a:defRPr sz="1800" b="0" i="0" u="none" strike="noStrike" cap="none">
                <a:solidFill>
                  <a:srgbClr val="FFFFFF"/>
                </a:solidFill>
                <a:latin typeface="Public Sans"/>
                <a:ea typeface="Public Sans"/>
                <a:cs typeface="Public Sans"/>
                <a:sym typeface="Public Sans"/>
              </a:defRPr>
            </a:lvl1pPr>
            <a:lvl2pPr marL="914400" marR="0" lvl="1"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2pPr>
            <a:lvl3pPr marL="1371600" marR="0" lvl="2"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3pPr>
            <a:lvl4pPr marL="1828800" marR="0" lvl="3"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4pPr>
            <a:lvl5pPr marL="2286000" marR="0" lvl="4"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5pPr>
            <a:lvl6pPr marL="2743200" marR="0" lvl="5"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6pPr>
            <a:lvl7pPr marL="3200400" marR="0" lvl="6"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7pPr>
            <a:lvl8pPr marL="3657600" marR="0" lvl="7"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8pPr>
            <a:lvl9pPr marL="4114800" marR="0" lvl="8" indent="-317500" algn="l" rtl="0">
              <a:lnSpc>
                <a:spcPct val="115000"/>
              </a:lnSpc>
              <a:spcBef>
                <a:spcPts val="1600"/>
              </a:spcBef>
              <a:spcAft>
                <a:spcPts val="160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9pPr>
          </a:lstStyle>
          <a:p>
            <a:endParaRPr/>
          </a:p>
        </p:txBody>
      </p:sp>
      <p:sp>
        <p:nvSpPr>
          <p:cNvPr id="8" name="Google Shape;8;p7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
        <p:cNvGrpSpPr/>
        <p:nvPr/>
      </p:nvGrpSpPr>
      <p:grpSpPr>
        <a:xfrm>
          <a:off x="0" y="0"/>
          <a:ext cx="0" cy="0"/>
          <a:chOff x="0" y="0"/>
          <a:chExt cx="0" cy="0"/>
        </a:xfrm>
      </p:grpSpPr>
      <p:sp>
        <p:nvSpPr>
          <p:cNvPr id="47" name="Google Shape;47;p85"/>
          <p:cNvSpPr/>
          <p:nvPr/>
        </p:nvSpPr>
        <p:spPr>
          <a:xfrm>
            <a:off x="0" y="3429000"/>
            <a:ext cx="9144000" cy="159900"/>
          </a:xfrm>
          <a:prstGeom prst="rect">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8" name="Google Shape;48;p85"/>
          <p:cNvSpPr txBox="1"/>
          <p:nvPr/>
        </p:nvSpPr>
        <p:spPr>
          <a:xfrm>
            <a:off x="628650" y="273844"/>
            <a:ext cx="7886700" cy="994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400"/>
              <a:buFont typeface="Helvetica Neue"/>
              <a:buNone/>
            </a:pPr>
            <a:r>
              <a:rPr lang="en-US" sz="3400" b="1" i="0" u="none" strike="noStrike" cap="none">
                <a:solidFill>
                  <a:schemeClr val="lt1"/>
                </a:solidFill>
                <a:latin typeface="Helvetica Neue"/>
                <a:ea typeface="Helvetica Neue"/>
                <a:cs typeface="Helvetica Neue"/>
                <a:sym typeface="Helvetica Neue"/>
              </a:rPr>
              <a:t>Click to edit Master title style</a:t>
            </a:r>
            <a:endParaRPr sz="3400" b="1" i="0" u="none" strike="noStrike" cap="none">
              <a:solidFill>
                <a:schemeClr val="lt1"/>
              </a:solidFill>
              <a:latin typeface="Helvetica Neue"/>
              <a:ea typeface="Helvetica Neue"/>
              <a:cs typeface="Helvetica Neue"/>
              <a:sym typeface="Helvetica Neue"/>
            </a:endParaRPr>
          </a:p>
        </p:txBody>
      </p:sp>
      <p:sp>
        <p:nvSpPr>
          <p:cNvPr id="49" name="Google Shape;49;p85"/>
          <p:cNvSpPr txBox="1"/>
          <p:nvPr/>
        </p:nvSpPr>
        <p:spPr>
          <a:xfrm>
            <a:off x="628650" y="1314450"/>
            <a:ext cx="7886700" cy="8001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2300"/>
              <a:buFont typeface="Arial"/>
              <a:buNone/>
            </a:pPr>
            <a:r>
              <a:rPr lang="en-US" sz="2300" b="1" i="1" u="none" strike="noStrike" cap="none">
                <a:solidFill>
                  <a:schemeClr val="lt1"/>
                </a:solidFill>
                <a:latin typeface="Helvetica Neue"/>
                <a:ea typeface="Helvetica Neue"/>
                <a:cs typeface="Helvetica Neue"/>
                <a:sym typeface="Helvetica Neue"/>
              </a:rPr>
              <a:t>Click to edit Subtitle</a:t>
            </a:r>
            <a:endParaRPr sz="2300" b="1" i="1" u="none" strike="noStrike" cap="none">
              <a:solidFill>
                <a:schemeClr val="lt1"/>
              </a:solidFill>
              <a:latin typeface="Helvetica Neue"/>
              <a:ea typeface="Helvetica Neue"/>
              <a:cs typeface="Helvetica Neue"/>
              <a:sym typeface="Helvetica Neue"/>
            </a:endParaRPr>
          </a:p>
        </p:txBody>
      </p:sp>
      <p:pic>
        <p:nvPicPr>
          <p:cNvPr id="50" name="Google Shape;50;p85"/>
          <p:cNvPicPr preferRelativeResize="0"/>
          <p:nvPr/>
        </p:nvPicPr>
        <p:blipFill rotWithShape="1">
          <a:blip r:embed="rId4">
            <a:alphaModFix/>
          </a:blip>
          <a:srcRect/>
          <a:stretch/>
        </p:blipFill>
        <p:spPr>
          <a:xfrm>
            <a:off x="0" y="0"/>
            <a:ext cx="9143999" cy="3429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github.com/uswds" TargetMode="External"/><Relationship Id="rId7"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designsystem.digital.gov/"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text"/>
          <p:cNvSpPr txBox="1">
            <a:spLocks noGrp="1"/>
          </p:cNvSpPr>
          <p:nvPr>
            <p:ph type="title" idx="4294967295"/>
          </p:nvPr>
        </p:nvSpPr>
        <p:spPr>
          <a:xfrm>
            <a:off x="499908" y="3346043"/>
            <a:ext cx="8144183" cy="1498200"/>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4000" b="1" dirty="0">
                <a:solidFill>
                  <a:schemeClr val="lt1"/>
                </a:solidFill>
              </a:rPr>
              <a:t>USWDS Monthly Call</a:t>
            </a:r>
            <a:endParaRPr sz="4000" b="1" dirty="0">
              <a:solidFill>
                <a:schemeClr val="lt1"/>
              </a:solidFill>
            </a:endParaRPr>
          </a:p>
          <a:p>
            <a:pPr marL="0" lvl="0" indent="0" algn="ctr" rtl="0">
              <a:lnSpc>
                <a:spcPct val="95000"/>
              </a:lnSpc>
              <a:spcBef>
                <a:spcPts val="0"/>
              </a:spcBef>
              <a:spcAft>
                <a:spcPts val="0"/>
              </a:spcAft>
              <a:buSzPts val="2800"/>
              <a:buNone/>
            </a:pPr>
            <a:r>
              <a:rPr lang="en" sz="4000" dirty="0">
                <a:solidFill>
                  <a:srgbClr val="FFBE2E"/>
                </a:solidFill>
                <a:latin typeface="Public Sans Thin" pitchFamily="2" charset="77"/>
              </a:rPr>
              <a:t>September 2021</a:t>
            </a:r>
            <a:endParaRPr dirty="0">
              <a:latin typeface="Public Sans Thin" pitchFamily="2" charset="77"/>
            </a:endParaRPr>
          </a:p>
        </p:txBody>
      </p:sp>
      <p:pic>
        <p:nvPicPr>
          <p:cNvPr id="6" name="logo 1" descr="USWDS logo">
            <a:extLst>
              <a:ext uri="{FF2B5EF4-FFF2-40B4-BE49-F238E27FC236}">
                <a16:creationId xmlns:a16="http://schemas.microsoft.com/office/drawing/2014/main" id="{E75CF879-C1AF-6A43-BEA6-0C9EEF9C9F4C}"/>
              </a:ext>
            </a:extLst>
          </p:cNvPr>
          <p:cNvPicPr>
            <a:picLocks noChangeAspect="1"/>
          </p:cNvPicPr>
          <p:nvPr/>
        </p:nvPicPr>
        <p:blipFill>
          <a:blip r:embed="rId3"/>
          <a:stretch>
            <a:fillRect/>
          </a:stretch>
        </p:blipFill>
        <p:spPr>
          <a:xfrm>
            <a:off x="3230256" y="630958"/>
            <a:ext cx="2648330" cy="2504622"/>
          </a:xfrm>
          <a:prstGeom prst="rect">
            <a:avLst/>
          </a:prstGeom>
        </p:spPr>
      </p:pic>
      <p:sp>
        <p:nvSpPr>
          <p:cNvPr id="5" name="Slide Number Placeholder 10">
            <a:extLst>
              <a:ext uri="{FF2B5EF4-FFF2-40B4-BE49-F238E27FC236}">
                <a16:creationId xmlns:a16="http://schemas.microsoft.com/office/drawing/2014/main" id="{1B8F1702-792C-4637-A167-51F3B48C69B7}"/>
              </a:ext>
            </a:extLst>
          </p:cNvPr>
          <p:cNvSpPr txBox="1">
            <a:spLocks/>
          </p:cNvSpPr>
          <p:nvPr/>
        </p:nvSpPr>
        <p:spPr>
          <a:xfrm>
            <a:off x="6922180" y="4780203"/>
            <a:ext cx="2057400" cy="273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defTabSz="685800">
              <a:buClrTx/>
              <a:defRPr/>
            </a:pPr>
            <a:fld id="{25AFEA32-29CA-4500-92AF-A0C955316540}" type="slidenum">
              <a:rPr lang="en-US" kern="1200" smtClean="0">
                <a:solidFill>
                  <a:schemeClr val="bg1"/>
                </a:solidFill>
                <a:latin typeface="Franklin Gothic Book" panose="020B0503020102020204" pitchFamily="34" charset="0"/>
                <a:ea typeface="+mn-ea"/>
                <a:cs typeface="+mn-cs"/>
              </a:rPr>
              <a:pPr defTabSz="685800">
                <a:buClrTx/>
                <a:defRPr/>
              </a:pPr>
              <a:t>1</a:t>
            </a:fld>
            <a:endParaRPr lang="en-US" kern="1200" dirty="0">
              <a:solidFill>
                <a:schemeClr val="bg1"/>
              </a:solidFill>
              <a:latin typeface="Franklin Gothic Book" panose="020B0503020102020204" pitchFamily="34" charset="0"/>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But…</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4158066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41269" y="232250"/>
            <a:ext cx="7810452" cy="4500900"/>
          </a:xfrm>
          <a:prstGeom prst="rect">
            <a:avLst/>
          </a:prstGeom>
          <a:noFill/>
          <a:ln>
            <a:noFill/>
          </a:ln>
        </p:spPr>
        <p:txBody>
          <a:bodyPr spcFirstLastPara="1" wrap="square" lIns="91425" tIns="91425" rIns="91425" bIns="91425" anchor="ctr" anchorCtr="0">
            <a:noAutofit/>
          </a:bodyPr>
          <a:lstStyle/>
          <a:p>
            <a:pPr marL="0" lvl="0" indent="0" rtl="0">
              <a:lnSpc>
                <a:spcPct val="95000"/>
              </a:lnSpc>
              <a:spcBef>
                <a:spcPts val="0"/>
              </a:spcBef>
              <a:spcAft>
                <a:spcPts val="0"/>
              </a:spcAft>
              <a:buSzPts val="1100"/>
              <a:buNone/>
            </a:pPr>
            <a:r>
              <a:rPr lang="en-US" sz="4000" dirty="0">
                <a:solidFill>
                  <a:srgbClr val="FFBE2E"/>
                </a:solidFill>
                <a:latin typeface="Public Sans"/>
                <a:ea typeface="Public Sans"/>
                <a:cs typeface="Public Sans"/>
                <a:sym typeface="Public Sans"/>
              </a:rPr>
              <a:t>P</a:t>
            </a:r>
            <a:r>
              <a:rPr lang="en-US" sz="4000" dirty="0">
                <a:solidFill>
                  <a:srgbClr val="4F97D1"/>
                </a:solidFill>
                <a:latin typeface="Public Sans"/>
                <a:ea typeface="Public Sans"/>
                <a:cs typeface="Public Sans"/>
                <a:sym typeface="Public Sans"/>
              </a:rPr>
              <a:t>ain</a:t>
            </a:r>
            <a:br>
              <a:rPr lang="en-US" sz="4000" dirty="0">
                <a:solidFill>
                  <a:srgbClr val="4F97D1"/>
                </a:solidFill>
                <a:latin typeface="Public Sans"/>
                <a:ea typeface="Public Sans"/>
                <a:cs typeface="Public Sans"/>
                <a:sym typeface="Public Sans"/>
              </a:rPr>
            </a:br>
            <a:r>
              <a:rPr lang="en-US" sz="4000" dirty="0">
                <a:solidFill>
                  <a:srgbClr val="FFBE2E"/>
                </a:solidFill>
                <a:latin typeface="Public Sans"/>
                <a:ea typeface="Public Sans"/>
                <a:cs typeface="Public Sans"/>
                <a:sym typeface="Public Sans"/>
              </a:rPr>
              <a:t>I</a:t>
            </a:r>
            <a:r>
              <a:rPr lang="en-US" sz="4000" dirty="0">
                <a:solidFill>
                  <a:srgbClr val="4F97D1"/>
                </a:solidFill>
                <a:latin typeface="Public Sans"/>
                <a:ea typeface="Public Sans"/>
                <a:cs typeface="Public Sans"/>
                <a:sym typeface="Public Sans"/>
              </a:rPr>
              <a:t>n</a:t>
            </a:r>
            <a:br>
              <a:rPr lang="en-US" sz="4000" dirty="0">
                <a:solidFill>
                  <a:srgbClr val="4F97D1"/>
                </a:solidFill>
                <a:latin typeface="Public Sans"/>
                <a:ea typeface="Public Sans"/>
                <a:cs typeface="Public Sans"/>
                <a:sym typeface="Public Sans"/>
              </a:rPr>
            </a:br>
            <a:r>
              <a:rPr lang="en-US" sz="4000" dirty="0">
                <a:solidFill>
                  <a:srgbClr val="FFBE2E"/>
                </a:solidFill>
                <a:latin typeface="Public Sans"/>
                <a:ea typeface="Public Sans"/>
                <a:cs typeface="Public Sans"/>
                <a:sym typeface="Public Sans"/>
              </a:rPr>
              <a:t>T</a:t>
            </a:r>
            <a:r>
              <a:rPr lang="en-US" sz="4000" dirty="0">
                <a:solidFill>
                  <a:srgbClr val="4F97D1"/>
                </a:solidFill>
                <a:latin typeface="Public Sans"/>
                <a:ea typeface="Public Sans"/>
                <a:cs typeface="Public Sans"/>
                <a:sym typeface="Public Sans"/>
              </a:rPr>
              <a:t>he</a:t>
            </a:r>
            <a:br>
              <a:rPr lang="en-US" sz="4000" dirty="0">
                <a:solidFill>
                  <a:srgbClr val="4F97D1"/>
                </a:solidFill>
                <a:latin typeface="Public Sans"/>
                <a:ea typeface="Public Sans"/>
                <a:cs typeface="Public Sans"/>
                <a:sym typeface="Public Sans"/>
              </a:rPr>
            </a:br>
            <a:r>
              <a:rPr lang="en-US" sz="4000" dirty="0" err="1">
                <a:solidFill>
                  <a:srgbClr val="FFBE2E"/>
                </a:solidFill>
                <a:latin typeface="Public Sans"/>
                <a:ea typeface="Public Sans"/>
                <a:cs typeface="Public Sans"/>
                <a:sym typeface="Public Sans"/>
              </a:rPr>
              <a:t>A</a:t>
            </a:r>
            <a:r>
              <a:rPr lang="en-US" sz="4000" dirty="0" err="1">
                <a:solidFill>
                  <a:srgbClr val="4F97D1"/>
                </a:solidFill>
                <a:latin typeface="Public Sans"/>
                <a:ea typeface="Public Sans"/>
                <a:cs typeface="Public Sans"/>
                <a:sym typeface="Public Sans"/>
              </a:rPr>
              <a:t>hhhh</a:t>
            </a:r>
            <a:r>
              <a:rPr lang="en-US" sz="4000" dirty="0">
                <a:solidFill>
                  <a:srgbClr val="4F97D1"/>
                </a:solidFill>
                <a:latin typeface="Public Sans"/>
                <a:ea typeface="Public Sans"/>
                <a:cs typeface="Public Sans"/>
                <a:sym typeface="Public Sans"/>
              </a:rPr>
              <a:t>…. neck?</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11</a:t>
            </a:fld>
            <a:endParaRPr>
              <a:solidFill>
                <a:schemeClr val="lt1"/>
              </a:solidFill>
              <a:latin typeface="Libre Franklin"/>
              <a:ea typeface="Libre Franklin"/>
              <a:cs typeface="Libre Franklin"/>
              <a:sym typeface="Libre Franklin"/>
            </a:endParaRPr>
          </a:p>
        </p:txBody>
      </p:sp>
      <p:pic>
        <p:nvPicPr>
          <p:cNvPr id="1026" name="Picture 2" descr="Toasted pita bread in a pile">
            <a:extLst>
              <a:ext uri="{FF2B5EF4-FFF2-40B4-BE49-F238E27FC236}">
                <a16:creationId xmlns:a16="http://schemas.microsoft.com/office/drawing/2014/main" id="{6976EE87-D1E3-D449-84C2-30BAEBB2F4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5756" y="1033153"/>
            <a:ext cx="3976441" cy="2634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328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936F38"/>
                </a:solidFill>
                <a:latin typeface="Public Sans"/>
                <a:ea typeface="Public Sans"/>
                <a:cs typeface="Public Sans"/>
                <a:sym typeface="Public Sans"/>
              </a:rPr>
              <a:t>Fact: </a:t>
            </a:r>
            <a:r>
              <a:rPr lang="en-US" sz="4000" dirty="0">
                <a:solidFill>
                  <a:srgbClr val="4F97D1"/>
                </a:solidFill>
                <a:latin typeface="Public Sans"/>
                <a:ea typeface="Public Sans"/>
                <a:cs typeface="Public Sans"/>
                <a:sym typeface="Public Sans"/>
              </a:rPr>
              <a:t>Migrations suck.</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12</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797082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But risk-aversion doesn’t always reduce risk. </a:t>
            </a:r>
            <a:br>
              <a:rPr lang="en-US" sz="4000" dirty="0">
                <a:solidFill>
                  <a:srgbClr val="4F97D1"/>
                </a:solidFill>
                <a:latin typeface="Public Sans"/>
                <a:ea typeface="Public Sans"/>
                <a:cs typeface="Public Sans"/>
                <a:sym typeface="Public Sans"/>
              </a:rPr>
            </a:br>
            <a:r>
              <a:rPr lang="en-US" sz="4000" dirty="0">
                <a:solidFill>
                  <a:srgbClr val="EF5E25"/>
                </a:solidFill>
                <a:latin typeface="Public Sans"/>
                <a:ea typeface="Public Sans"/>
                <a:cs typeface="Public Sans"/>
                <a:sym typeface="Public Sans"/>
              </a:rPr>
              <a:t>It sometimes just delays it.</a:t>
            </a:r>
            <a:endParaRPr sz="4000" dirty="0">
              <a:solidFill>
                <a:srgbClr val="EF5E2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13</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620439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As the world changes, </a:t>
            </a:r>
            <a:br>
              <a:rPr lang="en-US" sz="4000" dirty="0">
                <a:solidFill>
                  <a:srgbClr val="4F97D1"/>
                </a:solidFill>
                <a:latin typeface="Public Sans"/>
                <a:ea typeface="Public Sans"/>
                <a:cs typeface="Public Sans"/>
                <a:sym typeface="Public Sans"/>
              </a:rPr>
            </a:br>
            <a:r>
              <a:rPr lang="en-US" sz="4000" dirty="0">
                <a:solidFill>
                  <a:srgbClr val="4F97D1"/>
                </a:solidFill>
                <a:latin typeface="Public Sans"/>
                <a:ea typeface="Public Sans"/>
                <a:cs typeface="Public Sans"/>
                <a:sym typeface="Public Sans"/>
              </a:rPr>
              <a:t>the desig</a:t>
            </a:r>
            <a:r>
              <a:rPr lang="en-US" sz="4000" dirty="0">
                <a:solidFill>
                  <a:srgbClr val="4F97D1"/>
                </a:solidFill>
              </a:rPr>
              <a:t>n system needs to </a:t>
            </a:r>
            <a:r>
              <a:rPr lang="en-US" sz="4000" dirty="0">
                <a:solidFill>
                  <a:srgbClr val="FFBE2E"/>
                </a:solidFill>
              </a:rPr>
              <a:t>adapt</a:t>
            </a:r>
            <a:r>
              <a:rPr lang="en-US" sz="4000" dirty="0">
                <a:solidFill>
                  <a:srgbClr val="4F97D1"/>
                </a:solidFill>
              </a:rPr>
              <a:t> and </a:t>
            </a:r>
            <a:r>
              <a:rPr lang="en-US" sz="4000" dirty="0">
                <a:solidFill>
                  <a:srgbClr val="04CF85"/>
                </a:solidFill>
              </a:rPr>
              <a:t>evolve.</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704161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EF5E25"/>
                </a:solidFill>
              </a:rPr>
              <a:t>IE11 usage is below 2%</a:t>
            </a:r>
            <a:br>
              <a:rPr lang="en-US" sz="4000" dirty="0">
                <a:solidFill>
                  <a:srgbClr val="EF5E25"/>
                </a:solidFill>
              </a:rPr>
            </a:br>
            <a:r>
              <a:rPr lang="en-US" sz="4000" dirty="0">
                <a:solidFill>
                  <a:srgbClr val="4F97D1"/>
                </a:solidFill>
              </a:rPr>
              <a:t>We need to end</a:t>
            </a:r>
            <a:r>
              <a:rPr lang="en-US" sz="4000" dirty="0">
                <a:solidFill>
                  <a:srgbClr val="4F97D1"/>
                </a:solidFill>
                <a:latin typeface="Public Sans"/>
                <a:ea typeface="Public Sans"/>
                <a:cs typeface="Public Sans"/>
                <a:sym typeface="Public Sans"/>
              </a:rPr>
              <a:t> support for IE11</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052604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EF5E25"/>
                </a:solidFill>
              </a:rPr>
              <a:t>Old Sass syntax is deprecated</a:t>
            </a:r>
            <a:br>
              <a:rPr lang="en-US" sz="4000" dirty="0">
                <a:solidFill>
                  <a:srgbClr val="EF5E25"/>
                </a:solidFill>
              </a:rPr>
            </a:br>
            <a:r>
              <a:rPr lang="en-US" sz="4000" dirty="0">
                <a:solidFill>
                  <a:srgbClr val="4F97D1"/>
                </a:solidFill>
              </a:rPr>
              <a:t>We need to support </a:t>
            </a:r>
            <a:br>
              <a:rPr lang="en-US" sz="4000" dirty="0">
                <a:solidFill>
                  <a:srgbClr val="4F97D1"/>
                </a:solidFill>
              </a:rPr>
            </a:br>
            <a:r>
              <a:rPr lang="en-US" sz="4000" dirty="0">
                <a:solidFill>
                  <a:srgbClr val="4F97D1"/>
                </a:solidFill>
              </a:rPr>
              <a:t>Sass Module syntax</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800244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403761" y="232250"/>
            <a:ext cx="8336478" cy="120466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Be clear about our support</a:t>
            </a:r>
            <a:endParaRPr sz="4000" dirty="0">
              <a:solidFill>
                <a:srgbClr val="936F38"/>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17</a:t>
            </a:fld>
            <a:endParaRPr>
              <a:solidFill>
                <a:schemeClr val="lt1"/>
              </a:solidFill>
              <a:latin typeface="Libre Franklin"/>
              <a:ea typeface="Libre Franklin"/>
              <a:cs typeface="Libre Franklin"/>
              <a:sym typeface="Libre Franklin"/>
            </a:endParaRPr>
          </a:p>
        </p:txBody>
      </p:sp>
      <p:grpSp>
        <p:nvGrpSpPr>
          <p:cNvPr id="38" name="Group 37" descr="diagram: Before a clear signpost version, we support IE11, use sass import syntax, and must work without javascript. After that version, there's no IE11 support, we use Sass Module Syntax, and JavaScript may be required">
            <a:extLst>
              <a:ext uri="{FF2B5EF4-FFF2-40B4-BE49-F238E27FC236}">
                <a16:creationId xmlns:a16="http://schemas.microsoft.com/office/drawing/2014/main" id="{A911FE63-2EB7-564F-95C3-C9C19501F606}"/>
              </a:ext>
            </a:extLst>
          </p:cNvPr>
          <p:cNvGrpSpPr/>
          <p:nvPr/>
        </p:nvGrpSpPr>
        <p:grpSpPr>
          <a:xfrm>
            <a:off x="0" y="1462268"/>
            <a:ext cx="9143999" cy="2956807"/>
            <a:chOff x="0" y="1462268"/>
            <a:chExt cx="9143999" cy="2956807"/>
          </a:xfrm>
        </p:grpSpPr>
        <p:grpSp>
          <p:nvGrpSpPr>
            <p:cNvPr id="35" name="Group 34">
              <a:extLst>
                <a:ext uri="{FF2B5EF4-FFF2-40B4-BE49-F238E27FC236}">
                  <a16:creationId xmlns:a16="http://schemas.microsoft.com/office/drawing/2014/main" id="{AEEA61FF-A10D-A548-85E6-CF305058B891}"/>
                </a:ext>
              </a:extLst>
            </p:cNvPr>
            <p:cNvGrpSpPr/>
            <p:nvPr/>
          </p:nvGrpSpPr>
          <p:grpSpPr>
            <a:xfrm>
              <a:off x="182115" y="2281478"/>
              <a:ext cx="4378017" cy="1703428"/>
              <a:chOff x="182115" y="2281478"/>
              <a:chExt cx="4378017" cy="1703428"/>
            </a:xfrm>
          </p:grpSpPr>
          <p:sp>
            <p:nvSpPr>
              <p:cNvPr id="4" name="Google Shape;98;p5">
                <a:extLst>
                  <a:ext uri="{FF2B5EF4-FFF2-40B4-BE49-F238E27FC236}">
                    <a16:creationId xmlns:a16="http://schemas.microsoft.com/office/drawing/2014/main" id="{4186BAE7-F1D4-F743-AB91-B029FB63491E}"/>
                  </a:ext>
                </a:extLst>
              </p:cNvPr>
              <p:cNvSpPr txBox="1">
                <a:spLocks/>
              </p:cNvSpPr>
              <p:nvPr/>
            </p:nvSpPr>
            <p:spPr>
              <a:xfrm>
                <a:off x="182115" y="2281478"/>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936F38"/>
                    </a:solidFill>
                  </a:rPr>
                  <a:t>Support IE11</a:t>
                </a:r>
              </a:p>
            </p:txBody>
          </p:sp>
          <p:sp>
            <p:nvSpPr>
              <p:cNvPr id="5" name="Google Shape;98;p5">
                <a:extLst>
                  <a:ext uri="{FF2B5EF4-FFF2-40B4-BE49-F238E27FC236}">
                    <a16:creationId xmlns:a16="http://schemas.microsoft.com/office/drawing/2014/main" id="{B78B0F16-0788-724F-B77D-BA0244566D74}"/>
                  </a:ext>
                </a:extLst>
              </p:cNvPr>
              <p:cNvSpPr txBox="1">
                <a:spLocks/>
              </p:cNvSpPr>
              <p:nvPr/>
            </p:nvSpPr>
            <p:spPr>
              <a:xfrm>
                <a:off x="182115" y="2839618"/>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936F38"/>
                    </a:solidFill>
                  </a:rPr>
                  <a:t>Use Sass @import syntax</a:t>
                </a:r>
              </a:p>
            </p:txBody>
          </p:sp>
          <p:cxnSp>
            <p:nvCxnSpPr>
              <p:cNvPr id="7" name="Straight Arrow Connector 6">
                <a:extLst>
                  <a:ext uri="{FF2B5EF4-FFF2-40B4-BE49-F238E27FC236}">
                    <a16:creationId xmlns:a16="http://schemas.microsoft.com/office/drawing/2014/main" id="{573BF67D-47AC-2E47-B775-964067EB31C7}"/>
                  </a:ext>
                  <a:ext uri="{C183D7F6-B498-43B3-948B-1728B52AA6E4}">
                    <adec:decorative xmlns:adec="http://schemas.microsoft.com/office/drawing/2017/decorative" val="1"/>
                  </a:ext>
                </a:extLst>
              </p:cNvPr>
              <p:cNvCxnSpPr>
                <a:cxnSpLocks/>
              </p:cNvCxnSpPr>
              <p:nvPr/>
            </p:nvCxnSpPr>
            <p:spPr>
              <a:xfrm>
                <a:off x="2268188" y="2575051"/>
                <a:ext cx="2113807" cy="0"/>
              </a:xfrm>
              <a:prstGeom prst="straightConnector1">
                <a:avLst/>
              </a:prstGeom>
              <a:ln>
                <a:solidFill>
                  <a:srgbClr val="936F38"/>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F280705-3E43-7A4F-BD4D-A4C1D897A115}"/>
                  </a:ext>
                  <a:ext uri="{C183D7F6-B498-43B3-948B-1728B52AA6E4}">
                    <adec:decorative xmlns:adec="http://schemas.microsoft.com/office/drawing/2017/decorative" val="1"/>
                  </a:ext>
                </a:extLst>
              </p:cNvPr>
              <p:cNvCxnSpPr>
                <a:cxnSpLocks/>
              </p:cNvCxnSpPr>
              <p:nvPr/>
            </p:nvCxnSpPr>
            <p:spPr>
              <a:xfrm>
                <a:off x="4085113" y="3131304"/>
                <a:ext cx="296882" cy="0"/>
              </a:xfrm>
              <a:prstGeom prst="straightConnector1">
                <a:avLst/>
              </a:prstGeom>
              <a:ln>
                <a:solidFill>
                  <a:srgbClr val="936F38"/>
                </a:solidFill>
                <a:tailEnd type="triangle"/>
              </a:ln>
            </p:spPr>
            <p:style>
              <a:lnRef idx="1">
                <a:schemeClr val="accent1"/>
              </a:lnRef>
              <a:fillRef idx="0">
                <a:schemeClr val="accent1"/>
              </a:fillRef>
              <a:effectRef idx="0">
                <a:schemeClr val="accent1"/>
              </a:effectRef>
              <a:fontRef idx="minor">
                <a:schemeClr val="tx1"/>
              </a:fontRef>
            </p:style>
          </p:cxnSp>
          <p:sp>
            <p:nvSpPr>
              <p:cNvPr id="27" name="Google Shape;98;p5">
                <a:extLst>
                  <a:ext uri="{FF2B5EF4-FFF2-40B4-BE49-F238E27FC236}">
                    <a16:creationId xmlns:a16="http://schemas.microsoft.com/office/drawing/2014/main" id="{0997C63B-DA69-3848-9AE7-012DB08D0FE9}"/>
                  </a:ext>
                </a:extLst>
              </p:cNvPr>
              <p:cNvSpPr txBox="1">
                <a:spLocks/>
              </p:cNvSpPr>
              <p:nvPr/>
            </p:nvSpPr>
            <p:spPr>
              <a:xfrm>
                <a:off x="182115" y="3397759"/>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FFBE2E"/>
                    </a:solidFill>
                  </a:rPr>
                  <a:t>Must work w/o JavaScript</a:t>
                </a:r>
              </a:p>
            </p:txBody>
          </p:sp>
          <p:cxnSp>
            <p:nvCxnSpPr>
              <p:cNvPr id="28" name="Straight Arrow Connector 27">
                <a:extLst>
                  <a:ext uri="{FF2B5EF4-FFF2-40B4-BE49-F238E27FC236}">
                    <a16:creationId xmlns:a16="http://schemas.microsoft.com/office/drawing/2014/main" id="{A15E2E17-F69C-AD40-B041-36D1E52DA3C8}"/>
                  </a:ext>
                  <a:ext uri="{C183D7F6-B498-43B3-948B-1728B52AA6E4}">
                    <adec:decorative xmlns:adec="http://schemas.microsoft.com/office/drawing/2017/decorative" val="1"/>
                  </a:ext>
                </a:extLst>
              </p:cNvPr>
              <p:cNvCxnSpPr>
                <a:cxnSpLocks/>
              </p:cNvCxnSpPr>
              <p:nvPr/>
            </p:nvCxnSpPr>
            <p:spPr>
              <a:xfrm>
                <a:off x="4085113" y="3689445"/>
                <a:ext cx="296882" cy="0"/>
              </a:xfrm>
              <a:prstGeom prst="straightConnector1">
                <a:avLst/>
              </a:prstGeom>
              <a:ln>
                <a:solidFill>
                  <a:srgbClr val="FFBE2E"/>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6B992A5D-527D-E044-8800-B50D01EE0EB1}"/>
                </a:ext>
              </a:extLst>
            </p:cNvPr>
            <p:cNvGrpSpPr/>
            <p:nvPr/>
          </p:nvGrpSpPr>
          <p:grpSpPr>
            <a:xfrm>
              <a:off x="4718488" y="2281478"/>
              <a:ext cx="4401768" cy="1703428"/>
              <a:chOff x="4718488" y="2281478"/>
              <a:chExt cx="4401768" cy="1703428"/>
            </a:xfrm>
          </p:grpSpPr>
          <p:sp>
            <p:nvSpPr>
              <p:cNvPr id="13" name="Google Shape;98;p5">
                <a:extLst>
                  <a:ext uri="{FF2B5EF4-FFF2-40B4-BE49-F238E27FC236}">
                    <a16:creationId xmlns:a16="http://schemas.microsoft.com/office/drawing/2014/main" id="{88C5810D-8E73-214D-9256-B830B4EBDE5A}"/>
                  </a:ext>
                </a:extLst>
              </p:cNvPr>
              <p:cNvSpPr txBox="1">
                <a:spLocks/>
              </p:cNvSpPr>
              <p:nvPr/>
            </p:nvSpPr>
            <p:spPr>
              <a:xfrm>
                <a:off x="4742239" y="2839618"/>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04CF85"/>
                    </a:solidFill>
                  </a:rPr>
                  <a:t>Use Sass Module syntax</a:t>
                </a:r>
              </a:p>
            </p:txBody>
          </p:sp>
          <p:sp>
            <p:nvSpPr>
              <p:cNvPr id="14" name="Google Shape;98;p5">
                <a:extLst>
                  <a:ext uri="{FF2B5EF4-FFF2-40B4-BE49-F238E27FC236}">
                    <a16:creationId xmlns:a16="http://schemas.microsoft.com/office/drawing/2014/main" id="{2DA0FAAC-A8AD-D544-BCFE-F1E3B23C008F}"/>
                  </a:ext>
                </a:extLst>
              </p:cNvPr>
              <p:cNvSpPr txBox="1">
                <a:spLocks/>
              </p:cNvSpPr>
              <p:nvPr/>
            </p:nvSpPr>
            <p:spPr>
              <a:xfrm>
                <a:off x="4718488" y="2281478"/>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04CF85"/>
                    </a:solidFill>
                  </a:rPr>
                  <a:t>No IE11 support</a:t>
                </a:r>
              </a:p>
            </p:txBody>
          </p:sp>
          <p:cxnSp>
            <p:nvCxnSpPr>
              <p:cNvPr id="15" name="Straight Arrow Connector 14">
                <a:extLst>
                  <a:ext uri="{FF2B5EF4-FFF2-40B4-BE49-F238E27FC236}">
                    <a16:creationId xmlns:a16="http://schemas.microsoft.com/office/drawing/2014/main" id="{44EA921A-958B-0942-A42F-F0CB87198B93}"/>
                  </a:ext>
                  <a:ext uri="{C183D7F6-B498-43B3-948B-1728B52AA6E4}">
                    <adec:decorative xmlns:adec="http://schemas.microsoft.com/office/drawing/2017/decorative" val="1"/>
                  </a:ext>
                </a:extLst>
              </p:cNvPr>
              <p:cNvCxnSpPr>
                <a:cxnSpLocks/>
              </p:cNvCxnSpPr>
              <p:nvPr/>
            </p:nvCxnSpPr>
            <p:spPr>
              <a:xfrm>
                <a:off x="7196447" y="2575051"/>
                <a:ext cx="1721923" cy="0"/>
              </a:xfrm>
              <a:prstGeom prst="straightConnector1">
                <a:avLst/>
              </a:prstGeom>
              <a:ln>
                <a:solidFill>
                  <a:srgbClr val="04CF85"/>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BBE615C-84FB-2D47-8833-841E584EBD5E}"/>
                  </a:ext>
                  <a:ext uri="{C183D7F6-B498-43B3-948B-1728B52AA6E4}">
                    <adec:decorative xmlns:adec="http://schemas.microsoft.com/office/drawing/2017/decorative" val="1"/>
                  </a:ext>
                </a:extLst>
              </p:cNvPr>
              <p:cNvCxnSpPr>
                <a:cxnSpLocks/>
              </p:cNvCxnSpPr>
              <p:nvPr/>
            </p:nvCxnSpPr>
            <p:spPr>
              <a:xfrm>
                <a:off x="8538358" y="3131304"/>
                <a:ext cx="380012" cy="0"/>
              </a:xfrm>
              <a:prstGeom prst="straightConnector1">
                <a:avLst/>
              </a:prstGeom>
              <a:ln>
                <a:solidFill>
                  <a:srgbClr val="04CF85"/>
                </a:solidFill>
                <a:tailEnd type="triangle"/>
              </a:ln>
            </p:spPr>
            <p:style>
              <a:lnRef idx="1">
                <a:schemeClr val="accent1"/>
              </a:lnRef>
              <a:fillRef idx="0">
                <a:schemeClr val="accent1"/>
              </a:fillRef>
              <a:effectRef idx="0">
                <a:schemeClr val="accent1"/>
              </a:effectRef>
              <a:fontRef idx="minor">
                <a:schemeClr val="tx1"/>
              </a:fontRef>
            </p:style>
          </p:cxnSp>
          <p:sp>
            <p:nvSpPr>
              <p:cNvPr id="29" name="Google Shape;98;p5">
                <a:extLst>
                  <a:ext uri="{FF2B5EF4-FFF2-40B4-BE49-F238E27FC236}">
                    <a16:creationId xmlns:a16="http://schemas.microsoft.com/office/drawing/2014/main" id="{56C00A9B-9481-E14E-9231-3E45E1E69F08}"/>
                  </a:ext>
                </a:extLst>
              </p:cNvPr>
              <p:cNvSpPr txBox="1">
                <a:spLocks/>
              </p:cNvSpPr>
              <p:nvPr/>
            </p:nvSpPr>
            <p:spPr>
              <a:xfrm>
                <a:off x="4742239" y="3397759"/>
                <a:ext cx="4378017"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nSpc>
                    <a:spcPct val="95000"/>
                  </a:lnSpc>
                  <a:buSzPts val="1100"/>
                </a:pPr>
                <a:r>
                  <a:rPr lang="en-US" sz="2400" dirty="0">
                    <a:solidFill>
                      <a:srgbClr val="04CF85"/>
                    </a:solidFill>
                  </a:rPr>
                  <a:t>JavaScript can be required</a:t>
                </a:r>
              </a:p>
            </p:txBody>
          </p:sp>
          <p:cxnSp>
            <p:nvCxnSpPr>
              <p:cNvPr id="30" name="Straight Arrow Connector 29">
                <a:extLst>
                  <a:ext uri="{FF2B5EF4-FFF2-40B4-BE49-F238E27FC236}">
                    <a16:creationId xmlns:a16="http://schemas.microsoft.com/office/drawing/2014/main" id="{E5971E02-4D21-FA41-999D-EDF5A038B0BF}"/>
                  </a:ext>
                  <a:ext uri="{C183D7F6-B498-43B3-948B-1728B52AA6E4}">
                    <adec:decorative xmlns:adec="http://schemas.microsoft.com/office/drawing/2017/decorative" val="1"/>
                  </a:ext>
                </a:extLst>
              </p:cNvPr>
              <p:cNvCxnSpPr>
                <a:cxnSpLocks/>
              </p:cNvCxnSpPr>
              <p:nvPr/>
            </p:nvCxnSpPr>
            <p:spPr>
              <a:xfrm>
                <a:off x="8740239" y="3689445"/>
                <a:ext cx="178131" cy="0"/>
              </a:xfrm>
              <a:prstGeom prst="straightConnector1">
                <a:avLst/>
              </a:prstGeom>
              <a:ln>
                <a:solidFill>
                  <a:srgbClr val="04CF85"/>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FFDA129C-1D1F-8743-9800-3ABB7C56544F}"/>
                </a:ext>
              </a:extLst>
            </p:cNvPr>
            <p:cNvGrpSpPr/>
            <p:nvPr/>
          </p:nvGrpSpPr>
          <p:grpSpPr>
            <a:xfrm>
              <a:off x="0" y="1462268"/>
              <a:ext cx="9143999" cy="2956807"/>
              <a:chOff x="0" y="1462268"/>
              <a:chExt cx="9143999" cy="2956807"/>
            </a:xfrm>
          </p:grpSpPr>
          <p:sp>
            <p:nvSpPr>
              <p:cNvPr id="18" name="Google Shape;98;p5">
                <a:extLst>
                  <a:ext uri="{FF2B5EF4-FFF2-40B4-BE49-F238E27FC236}">
                    <a16:creationId xmlns:a16="http://schemas.microsoft.com/office/drawing/2014/main" id="{B388E0EE-B5B5-EC48-989D-BBA47DC18A9B}"/>
                  </a:ext>
                </a:extLst>
              </p:cNvPr>
              <p:cNvSpPr txBox="1">
                <a:spLocks/>
              </p:cNvSpPr>
              <p:nvPr/>
            </p:nvSpPr>
            <p:spPr>
              <a:xfrm>
                <a:off x="0" y="1462268"/>
                <a:ext cx="9143999" cy="587147"/>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600" dirty="0">
                    <a:solidFill>
                      <a:srgbClr val="EF5E25"/>
                    </a:solidFill>
                  </a:rPr>
                  <a:t>Clear signpost version</a:t>
                </a:r>
                <a:r>
                  <a:rPr lang="en-US" sz="2400" dirty="0">
                    <a:solidFill>
                      <a:srgbClr val="EF5E25"/>
                    </a:solidFill>
                  </a:rPr>
                  <a:t> </a:t>
                </a:r>
              </a:p>
            </p:txBody>
          </p:sp>
          <p:sp>
            <p:nvSpPr>
              <p:cNvPr id="12" name="Rounded Rectangle 11">
                <a:extLst>
                  <a:ext uri="{FF2B5EF4-FFF2-40B4-BE49-F238E27FC236}">
                    <a16:creationId xmlns:a16="http://schemas.microsoft.com/office/drawing/2014/main" id="{484CB0EE-16B0-DA4C-80B5-75C06D9A2715}"/>
                  </a:ext>
                </a:extLst>
              </p:cNvPr>
              <p:cNvSpPr/>
              <p:nvPr/>
            </p:nvSpPr>
            <p:spPr>
              <a:xfrm>
                <a:off x="3301344" y="1606008"/>
                <a:ext cx="2541318" cy="380010"/>
              </a:xfrm>
              <a:prstGeom prst="roundRect">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4D426B70-CEAC-0248-A7BA-66F32E061384}"/>
                  </a:ext>
                </a:extLst>
              </p:cNvPr>
              <p:cNvCxnSpPr>
                <a:cxnSpLocks/>
              </p:cNvCxnSpPr>
              <p:nvPr/>
            </p:nvCxnSpPr>
            <p:spPr>
              <a:xfrm>
                <a:off x="4595757" y="1995055"/>
                <a:ext cx="0" cy="2424020"/>
              </a:xfrm>
              <a:prstGeom prst="line">
                <a:avLst/>
              </a:prstGeom>
              <a:ln w="9525" cap="flat" cmpd="sng" algn="ctr">
                <a:solidFill>
                  <a:srgbClr val="EF5E2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grpSp>
    </p:spTree>
    <p:extLst>
      <p:ext uri="{BB962C8B-B14F-4D97-AF65-F5344CB8AC3E}">
        <p14:creationId xmlns:p14="http://schemas.microsoft.com/office/powerpoint/2010/main" val="8812891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rPr>
              <a:t>Is this </a:t>
            </a:r>
            <a:r>
              <a:rPr lang="en-US" sz="4000" dirty="0">
                <a:solidFill>
                  <a:srgbClr val="EF5E25"/>
                </a:solidFill>
              </a:rPr>
              <a:t>USWDS 3.0?</a:t>
            </a:r>
            <a:endParaRPr sz="4000" dirty="0">
              <a:solidFill>
                <a:srgbClr val="EF5E2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18</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507276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rPr>
              <a:t>What does a version number even mean?</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19</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428175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76"/>
        <p:cNvGrpSpPr/>
        <p:nvPr/>
      </p:nvGrpSpPr>
      <p:grpSpPr>
        <a:xfrm>
          <a:off x="0" y="0"/>
          <a:ext cx="0" cy="0"/>
          <a:chOff x="0" y="0"/>
          <a:chExt cx="0" cy="0"/>
        </a:xfrm>
      </p:grpSpPr>
      <p:sp>
        <p:nvSpPr>
          <p:cNvPr id="77" name="Google Shape;77;p2"/>
          <p:cNvSpPr txBox="1">
            <a:spLocks noGrp="1"/>
          </p:cNvSpPr>
          <p:nvPr>
            <p:ph type="title" idx="4294967295"/>
          </p:nvPr>
        </p:nvSpPr>
        <p:spPr>
          <a:xfrm>
            <a:off x="499908" y="1146242"/>
            <a:ext cx="8144183" cy="1994104"/>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4000" b="1" dirty="0">
                <a:solidFill>
                  <a:srgbClr val="FFBE2E"/>
                </a:solidFill>
              </a:rPr>
              <a:t>Hi!</a:t>
            </a:r>
            <a:endParaRPr sz="4000" b="1" dirty="0">
              <a:solidFill>
                <a:srgbClr val="FFBE2E"/>
              </a:solidFill>
            </a:endParaRPr>
          </a:p>
          <a:p>
            <a:pPr marL="0" lvl="0" indent="0" algn="ctr" rtl="0">
              <a:lnSpc>
                <a:spcPct val="95000"/>
              </a:lnSpc>
              <a:spcBef>
                <a:spcPts val="0"/>
              </a:spcBef>
              <a:spcAft>
                <a:spcPts val="0"/>
              </a:spcAft>
              <a:buSzPts val="2800"/>
              <a:buNone/>
            </a:pPr>
            <a:r>
              <a:rPr lang="en-US" sz="4000" dirty="0">
                <a:solidFill>
                  <a:schemeClr val="lt1"/>
                </a:solidFill>
                <a:latin typeface="Public Sans Thin"/>
                <a:ea typeface="Public Sans Thin"/>
                <a:cs typeface="Public Sans Thin"/>
                <a:sym typeface="Public Sans Thin"/>
              </a:rPr>
              <a:t>Thanks for being here!</a:t>
            </a:r>
            <a:endParaRPr dirty="0">
              <a:solidFill>
                <a:schemeClr val="lt1"/>
              </a:solidFill>
              <a:latin typeface="Public Sans Thin"/>
              <a:ea typeface="Public Sans Thin"/>
              <a:cs typeface="Public Sans Thin"/>
              <a:sym typeface="Public Sans Thin"/>
            </a:endParaRPr>
          </a:p>
        </p:txBody>
      </p:sp>
      <p:pic>
        <p:nvPicPr>
          <p:cNvPr id="78" name="Google Shape;78;p2" descr="Illustration of Dan Williams"/>
          <p:cNvPicPr preferRelativeResize="0"/>
          <p:nvPr/>
        </p:nvPicPr>
        <p:blipFill rotWithShape="1">
          <a:blip r:embed="rId3">
            <a:alphaModFix/>
          </a:blip>
          <a:srcRect/>
          <a:stretch/>
        </p:blipFill>
        <p:spPr>
          <a:xfrm>
            <a:off x="3898199" y="3464700"/>
            <a:ext cx="1347600" cy="1678800"/>
          </a:xfrm>
          <a:prstGeom prst="rect">
            <a:avLst/>
          </a:prstGeom>
          <a:noFill/>
          <a:ln>
            <a:noFill/>
          </a:ln>
        </p:spPr>
      </p:pic>
      <p:sp>
        <p:nvSpPr>
          <p:cNvPr id="79" name="Google Shape;79;p2"/>
          <p:cNvSpPr txBox="1"/>
          <p:nvPr/>
        </p:nvSpPr>
        <p:spPr>
          <a:xfrm>
            <a:off x="6769780" y="4780203"/>
            <a:ext cx="2057400" cy="273844"/>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chemeClr val="lt1"/>
              </a:buClr>
              <a:buSzPts val="1000"/>
              <a:buFont typeface="Arial"/>
              <a:buNone/>
            </a:pPr>
            <a:fld id="{00000000-1234-1234-1234-123412341234}" type="slidenum">
              <a:rPr lang="en-US" sz="1000" b="0" i="0" u="none" strike="noStrike" cap="none">
                <a:solidFill>
                  <a:schemeClr val="lt1"/>
                </a:solidFill>
                <a:latin typeface="Libre Franklin"/>
                <a:ea typeface="Libre Franklin"/>
                <a:cs typeface="Libre Franklin"/>
                <a:sym typeface="Libre Franklin"/>
              </a:rPr>
              <a:t>2</a:t>
            </a:fld>
            <a:endParaRPr sz="1000" b="0" i="0" u="none" strike="noStrike" cap="none">
              <a:solidFill>
                <a:schemeClr val="lt1"/>
              </a:solidFill>
              <a:latin typeface="Libre Franklin"/>
              <a:ea typeface="Libre Franklin"/>
              <a:cs typeface="Libre Franklin"/>
              <a:sym typeface="Libre Frankli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strike="sngStrike" dirty="0">
                <a:solidFill>
                  <a:srgbClr val="EF5E25"/>
                </a:solidFill>
                <a:latin typeface="Public Sans"/>
                <a:ea typeface="Public Sans"/>
                <a:cs typeface="Public Sans"/>
                <a:sym typeface="Public Sans"/>
              </a:rPr>
              <a:t>Marketing!</a:t>
            </a:r>
            <a:endParaRPr sz="4000" strike="sngStrike" dirty="0">
              <a:solidFill>
                <a:srgbClr val="EF5E2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085597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04CF85"/>
                </a:solidFill>
              </a:rPr>
              <a:t>Meaningful.</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21</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9492099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rPr>
              <a:t>Semantic versioning</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22</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4982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a:t>
            </a:r>
            <a:r>
              <a:rPr lang="en-US" sz="12000" b="0" dirty="0">
                <a:solidFill>
                  <a:srgbClr val="FFBE2E"/>
                </a:solidFill>
                <a:latin typeface="Roboto Mono" pitchFamily="2" charset="0"/>
                <a:ea typeface="Roboto Mono" pitchFamily="2" charset="0"/>
              </a:rPr>
              <a:t>11</a:t>
            </a:r>
            <a:r>
              <a:rPr lang="en-US" sz="12000" b="0" dirty="0">
                <a:solidFill>
                  <a:schemeClr val="tx2">
                    <a:lumMod val="50000"/>
                  </a:schemeClr>
                </a:solidFill>
                <a:latin typeface="Roboto Mono" pitchFamily="2" charset="0"/>
                <a:ea typeface="Roboto Mono" pitchFamily="2" charset="0"/>
              </a:rPr>
              <a:t>.</a:t>
            </a:r>
            <a:r>
              <a:rPr lang="en-US" sz="12000" b="0" dirty="0">
                <a:solidFill>
                  <a:srgbClr val="4F97D1"/>
                </a:solidFill>
                <a:latin typeface="Roboto Mono" pitchFamily="2" charset="0"/>
                <a:ea typeface="Roboto Mono" pitchFamily="2" charset="0"/>
              </a:rPr>
              <a:t>0</a:t>
            </a:r>
            <a:endParaRPr lang="en-US" sz="12000" b="0" dirty="0">
              <a:solidFill>
                <a:srgbClr val="04CF85"/>
              </a:solidFill>
              <a:latin typeface="Roboto Mono" pitchFamily="2" charset="0"/>
              <a:ea typeface="Roboto Mono" pitchFamily="2" charset="0"/>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23</a:t>
            </a:fld>
            <a:endParaRPr dirty="0">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8480924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a:t>
            </a:r>
            <a:r>
              <a:rPr lang="en-US" sz="12000" b="0" dirty="0">
                <a:solidFill>
                  <a:srgbClr val="FFBE2E"/>
                </a:solidFill>
                <a:latin typeface="Roboto Mono" pitchFamily="2" charset="0"/>
                <a:ea typeface="Roboto Mono" pitchFamily="2" charset="0"/>
              </a:rPr>
              <a:t>11</a:t>
            </a:r>
            <a:r>
              <a:rPr lang="en-US" sz="12000" b="0" dirty="0">
                <a:solidFill>
                  <a:schemeClr val="tx2">
                    <a:lumMod val="50000"/>
                  </a:schemeClr>
                </a:solidFill>
                <a:latin typeface="Roboto Mono" pitchFamily="2" charset="0"/>
                <a:ea typeface="Roboto Mono" pitchFamily="2" charset="0"/>
              </a:rPr>
              <a:t>.</a:t>
            </a:r>
            <a:r>
              <a:rPr lang="en-US" sz="12000" b="0" dirty="0">
                <a:solidFill>
                  <a:srgbClr val="4F97D1"/>
                </a:solidFill>
                <a:latin typeface="Roboto Mono" pitchFamily="2" charset="0"/>
                <a:ea typeface="Roboto Mono" pitchFamily="2" charset="0"/>
              </a:rPr>
              <a:t>1</a:t>
            </a:r>
            <a:endParaRPr lang="en-US" sz="12000" b="0" dirty="0">
              <a:solidFill>
                <a:srgbClr val="04CF85"/>
              </a:solidFill>
              <a:latin typeface="Roboto Mono" pitchFamily="2" charset="0"/>
              <a:ea typeface="Roboto Mono" pitchFamily="2" charset="0"/>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4667315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a:t>
            </a:r>
            <a:r>
              <a:rPr lang="en-US" sz="12000" b="0" dirty="0">
                <a:solidFill>
                  <a:srgbClr val="FFBE2E"/>
                </a:solidFill>
                <a:latin typeface="Roboto Mono" pitchFamily="2" charset="0"/>
                <a:ea typeface="Roboto Mono" pitchFamily="2" charset="0"/>
              </a:rPr>
              <a:t>11</a:t>
            </a:r>
            <a:r>
              <a:rPr lang="en-US" sz="12000" b="0" dirty="0">
                <a:solidFill>
                  <a:schemeClr val="tx2">
                    <a:lumMod val="50000"/>
                  </a:schemeClr>
                </a:solidFill>
                <a:latin typeface="Roboto Mono" pitchFamily="2" charset="0"/>
                <a:ea typeface="Roboto Mono" pitchFamily="2" charset="0"/>
              </a:rPr>
              <a:t>.</a:t>
            </a:r>
            <a:r>
              <a:rPr lang="en-US" sz="12000" b="0" dirty="0">
                <a:solidFill>
                  <a:srgbClr val="4F97D1"/>
                </a:solidFill>
                <a:latin typeface="Roboto Mono" pitchFamily="2" charset="0"/>
                <a:ea typeface="Roboto Mono" pitchFamily="2" charset="0"/>
              </a:rPr>
              <a:t>2</a:t>
            </a:r>
            <a:endParaRPr lang="en-US" sz="12000" b="0" dirty="0">
              <a:solidFill>
                <a:srgbClr val="04CF85"/>
              </a:solidFill>
              <a:latin typeface="Roboto Mono" pitchFamily="2" charset="0"/>
              <a:ea typeface="Roboto Mono" pitchFamily="2" charset="0"/>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3468239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a:t>
            </a:r>
            <a:r>
              <a:rPr lang="en-US" sz="12000" b="0" dirty="0">
                <a:solidFill>
                  <a:srgbClr val="FFBE2E"/>
                </a:solidFill>
                <a:latin typeface="Roboto Mono" pitchFamily="2" charset="0"/>
                <a:ea typeface="Roboto Mono" pitchFamily="2" charset="0"/>
              </a:rPr>
              <a:t>12</a:t>
            </a:r>
            <a:r>
              <a:rPr lang="en-US" sz="12000" b="0" dirty="0">
                <a:solidFill>
                  <a:schemeClr val="tx2">
                    <a:lumMod val="50000"/>
                  </a:schemeClr>
                </a:solidFill>
                <a:latin typeface="Roboto Mono" pitchFamily="2" charset="0"/>
                <a:ea typeface="Roboto Mono" pitchFamily="2" charset="0"/>
              </a:rPr>
              <a:t>.</a:t>
            </a:r>
            <a:r>
              <a:rPr lang="en-US" sz="12000" b="0" dirty="0">
                <a:solidFill>
                  <a:srgbClr val="4F97D1"/>
                </a:solidFill>
                <a:latin typeface="Roboto Mono" pitchFamily="2" charset="0"/>
                <a:ea typeface="Roboto Mono" pitchFamily="2" charset="0"/>
              </a:rPr>
              <a:t>0</a:t>
            </a:r>
            <a:endParaRPr lang="en-US" sz="12000" b="0" dirty="0">
              <a:solidFill>
                <a:srgbClr val="04CF85"/>
              </a:solidFill>
              <a:latin typeface="Roboto Mono" pitchFamily="2" charset="0"/>
              <a:ea typeface="Roboto Mono" pitchFamily="2" charset="0"/>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0329320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chemeClr val="bg1"/>
                </a:solidFill>
                <a:latin typeface="Roboto Mono" pitchFamily="2" charset="0"/>
                <a:ea typeface="Roboto Mono" pitchFamily="2" charset="0"/>
              </a:rPr>
              <a:t>Semantic versioning types</a:t>
            </a:r>
            <a:endParaRPr lang="en-US" sz="2400" b="0" dirty="0">
              <a:solidFill>
                <a:schemeClr val="bg1"/>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a:t>
            </a:r>
            <a:r>
              <a:rPr lang="en-US" sz="12000" b="0" dirty="0">
                <a:solidFill>
                  <a:srgbClr val="FFBE2E"/>
                </a:solidFill>
                <a:latin typeface="Roboto Mono" pitchFamily="2" charset="0"/>
                <a:ea typeface="Roboto Mono" pitchFamily="2" charset="0"/>
              </a:rPr>
              <a:t>12</a:t>
            </a:r>
            <a:r>
              <a:rPr lang="en-US" sz="12000" b="0" dirty="0">
                <a:solidFill>
                  <a:schemeClr val="tx2">
                    <a:lumMod val="50000"/>
                  </a:schemeClr>
                </a:solidFill>
                <a:latin typeface="Roboto Mono" pitchFamily="2" charset="0"/>
                <a:ea typeface="Roboto Mono" pitchFamily="2" charset="0"/>
              </a:rPr>
              <a:t>.</a:t>
            </a:r>
            <a:r>
              <a:rPr lang="en-US" sz="12000" b="0" dirty="0">
                <a:solidFill>
                  <a:srgbClr val="4F97D1"/>
                </a:solidFill>
                <a:latin typeface="Roboto Mono" pitchFamily="2" charset="0"/>
                <a:ea typeface="Roboto Mono" pitchFamily="2" charset="0"/>
              </a:rPr>
              <a:t>0</a:t>
            </a:r>
            <a:endParaRPr lang="en-US" sz="12000" b="0" dirty="0">
              <a:solidFill>
                <a:srgbClr val="04CF85"/>
              </a:solidFill>
              <a:latin typeface="Roboto Mono" pitchFamily="2" charset="0"/>
              <a:ea typeface="Roboto Mono" pitchFamily="2" charset="0"/>
            </a:endParaRP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rgbClr val="FFBE2E"/>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27</a:t>
            </a:fld>
            <a:endParaRPr dirty="0">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41784159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chemeClr val="tx2">
                    <a:lumMod val="50000"/>
                  </a:schemeClr>
                </a:solidFill>
                <a:latin typeface="Roboto Mono" pitchFamily="2" charset="0"/>
                <a:ea typeface="Roboto Mono" pitchFamily="2" charset="0"/>
              </a:rPr>
              <a:t>Patch version</a:t>
            </a:r>
            <a:endParaRPr lang="en-US" sz="2400" b="0" dirty="0">
              <a:solidFill>
                <a:schemeClr val="tx2">
                  <a:lumMod val="50000"/>
                </a:schemeClr>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chemeClr val="tx2">
                    <a:lumMod val="50000"/>
                  </a:schemeClr>
                </a:solidFill>
                <a:latin typeface="Roboto Mono" pitchFamily="2" charset="0"/>
                <a:ea typeface="Roboto Mono" pitchFamily="2" charset="0"/>
              </a:rPr>
              <a:t>2.12.</a:t>
            </a:r>
            <a:r>
              <a:rPr lang="en-US" sz="12000" b="0" dirty="0">
                <a:solidFill>
                  <a:srgbClr val="4F97D1"/>
                </a:solidFill>
                <a:latin typeface="Roboto Mono" pitchFamily="2" charset="0"/>
                <a:ea typeface="Roboto Mono" pitchFamily="2" charset="0"/>
              </a:rPr>
              <a:t>0</a:t>
            </a:r>
            <a:endParaRPr lang="en-US" sz="12000" b="0" dirty="0">
              <a:solidFill>
                <a:srgbClr val="04CF85"/>
              </a:solidFill>
              <a:latin typeface="Roboto Mono" pitchFamily="2" charset="0"/>
              <a:ea typeface="Roboto Mono" pitchFamily="2" charset="0"/>
            </a:endParaRP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28</a:t>
            </a:fld>
            <a:endParaRPr>
              <a:solidFill>
                <a:schemeClr val="lt1"/>
              </a:solidFill>
              <a:latin typeface="Libre Franklin"/>
              <a:ea typeface="Libre Franklin"/>
              <a:cs typeface="Libre Franklin"/>
              <a:sym typeface="Libre Franklin"/>
            </a:endParaRPr>
          </a:p>
        </p:txBody>
      </p:sp>
      <p:cxnSp>
        <p:nvCxnSpPr>
          <p:cNvPr id="4" name="Straight Connector 3">
            <a:extLst>
              <a:ext uri="{FF2B5EF4-FFF2-40B4-BE49-F238E27FC236}">
                <a16:creationId xmlns:a16="http://schemas.microsoft.com/office/drawing/2014/main" id="{2E0E8AF7-2940-E54A-B80F-416C16D99349}"/>
              </a:ext>
              <a:ext uri="{C183D7F6-B498-43B3-948B-1728B52AA6E4}">
                <adec:decorative xmlns:adec="http://schemas.microsoft.com/office/drawing/2017/decorative" val="1"/>
              </a:ext>
            </a:extLst>
          </p:cNvPr>
          <p:cNvCxnSpPr>
            <a:cxnSpLocks/>
          </p:cNvCxnSpPr>
          <p:nvPr/>
        </p:nvCxnSpPr>
        <p:spPr>
          <a:xfrm>
            <a:off x="6869875" y="3188028"/>
            <a:ext cx="0" cy="290066"/>
          </a:xfrm>
          <a:prstGeom prst="line">
            <a:avLst/>
          </a:prstGeom>
          <a:ln w="28575">
            <a:solidFill>
              <a:srgbClr val="4F97D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7375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rgbClr val="4F97D1"/>
                </a:solidFill>
                <a:latin typeface="Roboto Mono" pitchFamily="2" charset="0"/>
                <a:ea typeface="Roboto Mono" pitchFamily="2" charset="0"/>
              </a:rPr>
              <a:t>Bug fixes</a:t>
            </a:r>
            <a:endParaRPr lang="en-US" sz="2400" b="0" dirty="0">
              <a:solidFill>
                <a:srgbClr val="4F97D1"/>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chemeClr val="tx2">
                    <a:lumMod val="50000"/>
                  </a:schemeClr>
                </a:solidFill>
                <a:latin typeface="Roboto Mono" pitchFamily="2" charset="0"/>
                <a:ea typeface="Roboto Mono" pitchFamily="2" charset="0"/>
              </a:rPr>
              <a:t>2.12.</a:t>
            </a:r>
            <a:r>
              <a:rPr lang="en-US" sz="12000" b="0" dirty="0">
                <a:solidFill>
                  <a:srgbClr val="4F97D1"/>
                </a:solidFill>
                <a:latin typeface="Roboto Mono" pitchFamily="2" charset="0"/>
                <a:ea typeface="Roboto Mono" pitchFamily="2" charset="0"/>
              </a:rPr>
              <a:t>0</a:t>
            </a:r>
            <a:endParaRPr lang="en-US" sz="12000" b="0" dirty="0">
              <a:solidFill>
                <a:srgbClr val="04CF85"/>
              </a:solidFill>
              <a:latin typeface="Roboto Mono" pitchFamily="2" charset="0"/>
              <a:ea typeface="Roboto Mono" pitchFamily="2" charset="0"/>
            </a:endParaRP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29</a:t>
            </a:fld>
            <a:endParaRPr dirty="0">
              <a:solidFill>
                <a:schemeClr val="lt1"/>
              </a:solidFill>
              <a:latin typeface="Libre Franklin"/>
              <a:ea typeface="Libre Franklin"/>
              <a:cs typeface="Libre Franklin"/>
              <a:sym typeface="Libre Franklin"/>
            </a:endParaRPr>
          </a:p>
        </p:txBody>
      </p:sp>
      <p:cxnSp>
        <p:nvCxnSpPr>
          <p:cNvPr id="9" name="Straight Connector 8">
            <a:extLst>
              <a:ext uri="{FF2B5EF4-FFF2-40B4-BE49-F238E27FC236}">
                <a16:creationId xmlns:a16="http://schemas.microsoft.com/office/drawing/2014/main" id="{68C410AD-0B2E-5542-A8FC-C19AB7796381}"/>
              </a:ext>
              <a:ext uri="{C183D7F6-B498-43B3-948B-1728B52AA6E4}">
                <adec:decorative xmlns:adec="http://schemas.microsoft.com/office/drawing/2017/decorative" val="1"/>
              </a:ext>
            </a:extLst>
          </p:cNvPr>
          <p:cNvCxnSpPr>
            <a:cxnSpLocks/>
          </p:cNvCxnSpPr>
          <p:nvPr/>
        </p:nvCxnSpPr>
        <p:spPr>
          <a:xfrm>
            <a:off x="6869875" y="3188028"/>
            <a:ext cx="0" cy="290066"/>
          </a:xfrm>
          <a:prstGeom prst="line">
            <a:avLst/>
          </a:prstGeom>
          <a:ln w="28575">
            <a:solidFill>
              <a:srgbClr val="4F97D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8340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text"/>
          <p:cNvSpPr txBox="1">
            <a:spLocks noGrp="1"/>
          </p:cNvSpPr>
          <p:nvPr>
            <p:ph type="title" idx="4294967295"/>
          </p:nvPr>
        </p:nvSpPr>
        <p:spPr>
          <a:xfrm>
            <a:off x="499908" y="995700"/>
            <a:ext cx="8144183" cy="2839462"/>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2800"/>
              <a:buNone/>
            </a:pPr>
            <a:r>
              <a:rPr lang="en-US" sz="3600" b="1" dirty="0">
                <a:solidFill>
                  <a:schemeClr val="bg1"/>
                </a:solidFill>
              </a:rPr>
              <a:t>Agenda</a:t>
            </a:r>
            <a:br>
              <a:rPr lang="en-US" sz="3600" b="1" dirty="0">
                <a:solidFill>
                  <a:srgbClr val="FFBE2E"/>
                </a:solidFill>
                <a:latin typeface="Public Sans" pitchFamily="2" charset="77"/>
              </a:rPr>
            </a:br>
            <a:r>
              <a:rPr lang="en-US" sz="3600" b="1" dirty="0">
                <a:solidFill>
                  <a:srgbClr val="FFBE2E"/>
                </a:solidFill>
                <a:latin typeface="Public Sans" pitchFamily="2" charset="77"/>
              </a:rPr>
              <a:t>Where do we go from 2.0?</a:t>
            </a:r>
            <a:br>
              <a:rPr lang="en-US" sz="3600" b="1" dirty="0">
                <a:solidFill>
                  <a:srgbClr val="FFBE2E"/>
                </a:solidFill>
                <a:latin typeface="Public Sans" pitchFamily="2" charset="77"/>
              </a:rPr>
            </a:br>
            <a:r>
              <a:rPr lang="en-US" sz="3600" b="1" dirty="0">
                <a:solidFill>
                  <a:srgbClr val="FFBE2E"/>
                </a:solidFill>
                <a:latin typeface="Public Sans" pitchFamily="2" charset="77"/>
              </a:rPr>
              <a:t>Q&amp;A</a:t>
            </a:r>
          </a:p>
        </p:txBody>
      </p:sp>
      <p:pic>
        <p:nvPicPr>
          <p:cNvPr id="10" name="avatar" descr="Illustrated image of Dan Williams">
            <a:extLst>
              <a:ext uri="{FF2B5EF4-FFF2-40B4-BE49-F238E27FC236}">
                <a16:creationId xmlns:a16="http://schemas.microsoft.com/office/drawing/2014/main" id="{63AF4826-919B-C448-9A1A-318F678C5FB3}"/>
              </a:ext>
            </a:extLst>
          </p:cNvPr>
          <p:cNvPicPr preferRelativeResize="0"/>
          <p:nvPr/>
        </p:nvPicPr>
        <p:blipFill rotWithShape="1">
          <a:blip r:embed="rId3">
            <a:alphaModFix/>
          </a:blip>
          <a:srcRect/>
          <a:stretch/>
        </p:blipFill>
        <p:spPr>
          <a:xfrm>
            <a:off x="4235099" y="4304100"/>
            <a:ext cx="673800" cy="839400"/>
          </a:xfrm>
          <a:prstGeom prst="rect">
            <a:avLst/>
          </a:prstGeom>
          <a:noFill/>
          <a:ln>
            <a:noFill/>
          </a:ln>
        </p:spPr>
      </p:pic>
      <p:sp>
        <p:nvSpPr>
          <p:cNvPr id="5" name="Slide Number Placeholder 10">
            <a:extLst>
              <a:ext uri="{FF2B5EF4-FFF2-40B4-BE49-F238E27FC236}">
                <a16:creationId xmlns:a16="http://schemas.microsoft.com/office/drawing/2014/main" id="{1B8F1702-792C-4637-A167-51F3B48C69B7}"/>
              </a:ext>
            </a:extLst>
          </p:cNvPr>
          <p:cNvSpPr txBox="1">
            <a:spLocks/>
          </p:cNvSpPr>
          <p:nvPr/>
        </p:nvSpPr>
        <p:spPr>
          <a:xfrm>
            <a:off x="7478628" y="4780203"/>
            <a:ext cx="1262457" cy="273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defTabSz="685800">
              <a:buClrTx/>
              <a:defRPr/>
            </a:pPr>
            <a:fld id="{25AFEA32-29CA-4500-92AF-A0C955316540}" type="slidenum">
              <a:rPr lang="en-US" kern="1200" smtClean="0">
                <a:solidFill>
                  <a:schemeClr val="bg1"/>
                </a:solidFill>
                <a:latin typeface="Franklin Gothic Book" panose="020B0503020102020204" pitchFamily="34" charset="0"/>
                <a:ea typeface="+mn-ea"/>
                <a:cs typeface="+mn-cs"/>
              </a:rPr>
              <a:pPr defTabSz="685800">
                <a:buClrTx/>
                <a:defRPr/>
              </a:pPr>
              <a:t>3</a:t>
            </a:fld>
            <a:endParaRPr lang="en-US" kern="1200" dirty="0">
              <a:solidFill>
                <a:schemeClr val="bg1"/>
              </a:solidFill>
              <a:latin typeface="Franklin Gothic Book" panose="020B0503020102020204" pitchFamily="34" charset="0"/>
              <a:ea typeface="+mn-ea"/>
              <a:cs typeface="+mn-cs"/>
            </a:endParaRPr>
          </a:p>
        </p:txBody>
      </p:sp>
    </p:spTree>
    <p:extLst>
      <p:ext uri="{BB962C8B-B14F-4D97-AF65-F5344CB8AC3E}">
        <p14:creationId xmlns:p14="http://schemas.microsoft.com/office/powerpoint/2010/main" val="25428186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chemeClr val="tx2">
                    <a:lumMod val="50000"/>
                  </a:schemeClr>
                </a:solidFill>
                <a:latin typeface="Roboto Mono" pitchFamily="2" charset="0"/>
                <a:ea typeface="Roboto Mono" pitchFamily="2" charset="0"/>
              </a:rPr>
              <a:t>Minor version</a:t>
            </a:r>
            <a:endParaRPr lang="en-US" sz="2400" b="0" dirty="0">
              <a:solidFill>
                <a:schemeClr val="tx2">
                  <a:lumMod val="50000"/>
                </a:schemeClr>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chemeClr val="tx2">
                    <a:lumMod val="50000"/>
                  </a:schemeClr>
                </a:solidFill>
                <a:latin typeface="Roboto Mono" pitchFamily="2" charset="0"/>
                <a:ea typeface="Roboto Mono" pitchFamily="2" charset="0"/>
              </a:rPr>
              <a:t>2.</a:t>
            </a:r>
            <a:r>
              <a:rPr lang="en-US" sz="12000" b="0" dirty="0">
                <a:solidFill>
                  <a:srgbClr val="FFBE2E"/>
                </a:solidFill>
                <a:latin typeface="Roboto Mono" pitchFamily="2" charset="0"/>
                <a:ea typeface="Roboto Mono" pitchFamily="2" charset="0"/>
              </a:rPr>
              <a:t>12</a:t>
            </a:r>
            <a:r>
              <a:rPr lang="en-US" sz="12000" b="0" dirty="0">
                <a:solidFill>
                  <a:schemeClr val="tx2">
                    <a:lumMod val="50000"/>
                  </a:schemeClr>
                </a:solidFill>
                <a:latin typeface="Roboto Mono" pitchFamily="2" charset="0"/>
                <a:ea typeface="Roboto Mono" pitchFamily="2" charset="0"/>
              </a:rPr>
              <a:t>.0</a:t>
            </a: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rgbClr val="FFBE2E"/>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30</a:t>
            </a:fld>
            <a:endParaRPr dirty="0">
              <a:solidFill>
                <a:schemeClr val="lt1"/>
              </a:solidFill>
              <a:latin typeface="Libre Franklin"/>
              <a:ea typeface="Libre Franklin"/>
              <a:cs typeface="Libre Franklin"/>
              <a:sym typeface="Libre Franklin"/>
            </a:endParaRPr>
          </a:p>
        </p:txBody>
      </p:sp>
      <p:cxnSp>
        <p:nvCxnSpPr>
          <p:cNvPr id="9" name="Straight Connector 8">
            <a:extLst>
              <a:ext uri="{FF2B5EF4-FFF2-40B4-BE49-F238E27FC236}">
                <a16:creationId xmlns:a16="http://schemas.microsoft.com/office/drawing/2014/main" id="{82D6289B-AED6-4345-935F-8B74FA621308}"/>
              </a:ext>
              <a:ext uri="{C183D7F6-B498-43B3-948B-1728B52AA6E4}">
                <adec:decorative xmlns:adec="http://schemas.microsoft.com/office/drawing/2017/decorative" val="1"/>
              </a:ext>
            </a:extLst>
          </p:cNvPr>
          <p:cNvCxnSpPr>
            <a:cxnSpLocks/>
          </p:cNvCxnSpPr>
          <p:nvPr/>
        </p:nvCxnSpPr>
        <p:spPr>
          <a:xfrm>
            <a:off x="4590501" y="3188028"/>
            <a:ext cx="0" cy="290066"/>
          </a:xfrm>
          <a:prstGeom prst="line">
            <a:avLst/>
          </a:prstGeom>
          <a:ln w="28575">
            <a:solidFill>
              <a:srgbClr val="FFBE2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8524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rgbClr val="FFBE2E"/>
                </a:solidFill>
                <a:latin typeface="Roboto Mono" pitchFamily="2" charset="0"/>
                <a:ea typeface="Roboto Mono" pitchFamily="2" charset="0"/>
              </a:rPr>
              <a:t>New features, same conventions</a:t>
            </a:r>
            <a:endParaRPr lang="en-US" sz="2400" b="0" dirty="0">
              <a:solidFill>
                <a:srgbClr val="FFBE2E"/>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chemeClr val="tx2">
                    <a:lumMod val="50000"/>
                  </a:schemeClr>
                </a:solidFill>
                <a:latin typeface="Roboto Mono" pitchFamily="2" charset="0"/>
                <a:ea typeface="Roboto Mono" pitchFamily="2" charset="0"/>
              </a:rPr>
              <a:t>2.</a:t>
            </a:r>
            <a:r>
              <a:rPr lang="en-US" sz="12000" b="0" dirty="0">
                <a:solidFill>
                  <a:srgbClr val="FFBE2E"/>
                </a:solidFill>
                <a:latin typeface="Roboto Mono" pitchFamily="2" charset="0"/>
                <a:ea typeface="Roboto Mono" pitchFamily="2" charset="0"/>
              </a:rPr>
              <a:t>12</a:t>
            </a:r>
            <a:r>
              <a:rPr lang="en-US" sz="12000" b="0" dirty="0">
                <a:solidFill>
                  <a:schemeClr val="tx2">
                    <a:lumMod val="50000"/>
                  </a:schemeClr>
                </a:solidFill>
                <a:latin typeface="Roboto Mono" pitchFamily="2" charset="0"/>
                <a:ea typeface="Roboto Mono" pitchFamily="2" charset="0"/>
              </a:rPr>
              <a:t>.0</a:t>
            </a: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rgbClr val="FFBE2E"/>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31</a:t>
            </a:fld>
            <a:endParaRPr>
              <a:solidFill>
                <a:schemeClr val="lt1"/>
              </a:solidFill>
              <a:latin typeface="Libre Franklin"/>
              <a:ea typeface="Libre Franklin"/>
              <a:cs typeface="Libre Franklin"/>
              <a:sym typeface="Libre Franklin"/>
            </a:endParaRPr>
          </a:p>
        </p:txBody>
      </p:sp>
      <p:cxnSp>
        <p:nvCxnSpPr>
          <p:cNvPr id="9" name="Straight Connector 8">
            <a:extLst>
              <a:ext uri="{FF2B5EF4-FFF2-40B4-BE49-F238E27FC236}">
                <a16:creationId xmlns:a16="http://schemas.microsoft.com/office/drawing/2014/main" id="{FA90AE37-EEA6-5A42-86BB-EA606CDEED1F}"/>
              </a:ext>
              <a:ext uri="{C183D7F6-B498-43B3-948B-1728B52AA6E4}">
                <adec:decorative xmlns:adec="http://schemas.microsoft.com/office/drawing/2017/decorative" val="1"/>
              </a:ext>
            </a:extLst>
          </p:cNvPr>
          <p:cNvCxnSpPr>
            <a:cxnSpLocks/>
          </p:cNvCxnSpPr>
          <p:nvPr/>
        </p:nvCxnSpPr>
        <p:spPr>
          <a:xfrm>
            <a:off x="4590501" y="3188028"/>
            <a:ext cx="0" cy="290066"/>
          </a:xfrm>
          <a:prstGeom prst="line">
            <a:avLst/>
          </a:prstGeom>
          <a:ln w="28575">
            <a:solidFill>
              <a:srgbClr val="FFBE2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5369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chemeClr val="tx2">
                    <a:lumMod val="50000"/>
                  </a:schemeClr>
                </a:solidFill>
                <a:latin typeface="Roboto Mono" pitchFamily="2" charset="0"/>
                <a:ea typeface="Roboto Mono" pitchFamily="2" charset="0"/>
              </a:rPr>
              <a:t>Major version</a:t>
            </a:r>
            <a:endParaRPr lang="en-US" sz="2400" b="0" dirty="0">
              <a:solidFill>
                <a:schemeClr val="tx2">
                  <a:lumMod val="50000"/>
                </a:schemeClr>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.12.0</a:t>
            </a: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32</a:t>
            </a:fld>
            <a:endParaRPr>
              <a:solidFill>
                <a:schemeClr val="lt1"/>
              </a:solidFill>
              <a:latin typeface="Libre Franklin"/>
              <a:ea typeface="Libre Franklin"/>
              <a:cs typeface="Libre Franklin"/>
              <a:sym typeface="Libre Franklin"/>
            </a:endParaRPr>
          </a:p>
        </p:txBody>
      </p:sp>
      <p:cxnSp>
        <p:nvCxnSpPr>
          <p:cNvPr id="9" name="Straight Connector 8">
            <a:extLst>
              <a:ext uri="{FF2B5EF4-FFF2-40B4-BE49-F238E27FC236}">
                <a16:creationId xmlns:a16="http://schemas.microsoft.com/office/drawing/2014/main" id="{5B06B78A-CA2B-404F-B4AD-0F138FEB1660}"/>
              </a:ext>
              <a:ext uri="{C183D7F6-B498-43B3-948B-1728B52AA6E4}">
                <adec:decorative xmlns:adec="http://schemas.microsoft.com/office/drawing/2017/decorative" val="1"/>
              </a:ext>
            </a:extLst>
          </p:cNvPr>
          <p:cNvCxnSpPr>
            <a:cxnSpLocks/>
          </p:cNvCxnSpPr>
          <p:nvPr/>
        </p:nvCxnSpPr>
        <p:spPr>
          <a:xfrm>
            <a:off x="2218362" y="3188028"/>
            <a:ext cx="0" cy="290066"/>
          </a:xfrm>
          <a:prstGeom prst="line">
            <a:avLst/>
          </a:prstGeom>
          <a:ln w="28575">
            <a:solidFill>
              <a:srgbClr val="EF5E2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4709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45097" y="232250"/>
            <a:ext cx="8618648" cy="141990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2400" b="0" dirty="0">
                <a:solidFill>
                  <a:srgbClr val="EF5E25"/>
                </a:solidFill>
                <a:latin typeface="Roboto Mono" pitchFamily="2" charset="0"/>
                <a:ea typeface="Roboto Mono" pitchFamily="2" charset="0"/>
              </a:rPr>
              <a:t>Old conventions may not work</a:t>
            </a:r>
            <a:endParaRPr lang="en-US" sz="2400" b="0" dirty="0">
              <a:solidFill>
                <a:srgbClr val="EF5E25"/>
              </a:solidFill>
              <a:latin typeface="Roboto Mono" pitchFamily="2" charset="0"/>
              <a:ea typeface="Roboto Mono" pitchFamily="2" charset="0"/>
              <a:sym typeface="Public Sans"/>
            </a:endParaRPr>
          </a:p>
        </p:txBody>
      </p:sp>
      <p:sp>
        <p:nvSpPr>
          <p:cNvPr id="8" name="Google Shape;98;p5">
            <a:extLst>
              <a:ext uri="{FF2B5EF4-FFF2-40B4-BE49-F238E27FC236}">
                <a16:creationId xmlns:a16="http://schemas.microsoft.com/office/drawing/2014/main" id="{92904614-33CC-DB4A-BF99-F0FA483AD496}"/>
              </a:ext>
            </a:extLst>
          </p:cNvPr>
          <p:cNvSpPr txBox="1">
            <a:spLocks/>
          </p:cNvSpPr>
          <p:nvPr/>
        </p:nvSpPr>
        <p:spPr>
          <a:xfrm>
            <a:off x="245097" y="1781376"/>
            <a:ext cx="8618648" cy="141990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12000" b="0" dirty="0">
                <a:solidFill>
                  <a:srgbClr val="EF5E25"/>
                </a:solidFill>
                <a:latin typeface="Roboto Mono" pitchFamily="2" charset="0"/>
                <a:ea typeface="Roboto Mono" pitchFamily="2" charset="0"/>
              </a:rPr>
              <a:t>2</a:t>
            </a:r>
            <a:r>
              <a:rPr lang="en-US" sz="12000" b="0" dirty="0">
                <a:solidFill>
                  <a:schemeClr val="tx2">
                    <a:lumMod val="50000"/>
                  </a:schemeClr>
                </a:solidFill>
                <a:latin typeface="Roboto Mono" pitchFamily="2" charset="0"/>
                <a:ea typeface="Roboto Mono" pitchFamily="2" charset="0"/>
              </a:rPr>
              <a:t>.12.0</a:t>
            </a:r>
          </a:p>
        </p:txBody>
      </p:sp>
      <p:sp>
        <p:nvSpPr>
          <p:cNvPr id="2" name="TextBox 1">
            <a:extLst>
              <a:ext uri="{FF2B5EF4-FFF2-40B4-BE49-F238E27FC236}">
                <a16:creationId xmlns:a16="http://schemas.microsoft.com/office/drawing/2014/main" id="{EC10B5FA-13AC-0D44-8B9B-52AD1FAC381C}"/>
              </a:ext>
            </a:extLst>
          </p:cNvPr>
          <p:cNvSpPr txBox="1"/>
          <p:nvPr/>
        </p:nvSpPr>
        <p:spPr>
          <a:xfrm>
            <a:off x="1294409" y="3491346"/>
            <a:ext cx="1864426"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Major</a:t>
            </a:r>
          </a:p>
        </p:txBody>
      </p:sp>
      <p:sp>
        <p:nvSpPr>
          <p:cNvPr id="5" name="TextBox 4">
            <a:extLst>
              <a:ext uri="{FF2B5EF4-FFF2-40B4-BE49-F238E27FC236}">
                <a16:creationId xmlns:a16="http://schemas.microsoft.com/office/drawing/2014/main" id="{B89E71DD-67BE-454D-82D2-E4958E45A2DA}"/>
              </a:ext>
            </a:extLst>
          </p:cNvPr>
          <p:cNvSpPr txBox="1"/>
          <p:nvPr/>
        </p:nvSpPr>
        <p:spPr>
          <a:xfrm>
            <a:off x="3669475"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Minor</a:t>
            </a:r>
          </a:p>
        </p:txBody>
      </p:sp>
      <p:sp>
        <p:nvSpPr>
          <p:cNvPr id="6" name="TextBox 5">
            <a:extLst>
              <a:ext uri="{FF2B5EF4-FFF2-40B4-BE49-F238E27FC236}">
                <a16:creationId xmlns:a16="http://schemas.microsoft.com/office/drawing/2014/main" id="{E649712D-B2CA-5645-9C36-F890784DB57F}"/>
              </a:ext>
            </a:extLst>
          </p:cNvPr>
          <p:cNvSpPr txBox="1"/>
          <p:nvPr/>
        </p:nvSpPr>
        <p:spPr>
          <a:xfrm>
            <a:off x="5937662" y="3491346"/>
            <a:ext cx="1864426"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Patch</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33</a:t>
            </a:fld>
            <a:endParaRPr dirty="0">
              <a:solidFill>
                <a:schemeClr val="lt1"/>
              </a:solidFill>
              <a:latin typeface="Libre Franklin"/>
              <a:ea typeface="Libre Franklin"/>
              <a:cs typeface="Libre Franklin"/>
              <a:sym typeface="Libre Franklin"/>
            </a:endParaRPr>
          </a:p>
        </p:txBody>
      </p:sp>
      <p:cxnSp>
        <p:nvCxnSpPr>
          <p:cNvPr id="9" name="Straight Connector 8">
            <a:extLst>
              <a:ext uri="{FF2B5EF4-FFF2-40B4-BE49-F238E27FC236}">
                <a16:creationId xmlns:a16="http://schemas.microsoft.com/office/drawing/2014/main" id="{80DBDF6C-E71C-F148-8A3B-256CAA6825F0}"/>
              </a:ext>
              <a:ext uri="{C183D7F6-B498-43B3-948B-1728B52AA6E4}">
                <adec:decorative xmlns:adec="http://schemas.microsoft.com/office/drawing/2017/decorative" val="1"/>
              </a:ext>
            </a:extLst>
          </p:cNvPr>
          <p:cNvCxnSpPr>
            <a:cxnSpLocks/>
          </p:cNvCxnSpPr>
          <p:nvPr/>
        </p:nvCxnSpPr>
        <p:spPr>
          <a:xfrm>
            <a:off x="2218362" y="3188028"/>
            <a:ext cx="0" cy="290066"/>
          </a:xfrm>
          <a:prstGeom prst="line">
            <a:avLst/>
          </a:prstGeom>
          <a:ln w="28575">
            <a:solidFill>
              <a:srgbClr val="EF5E2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55950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422798"/>
            <a:ext cx="7794600" cy="1324969"/>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chemeClr val="bg1"/>
                </a:solidFill>
                <a:latin typeface="Public Sans"/>
                <a:ea typeface="Public Sans"/>
                <a:cs typeface="Public Sans"/>
                <a:sym typeface="Public Sans"/>
              </a:rPr>
              <a:t>“Lesser” changes </a:t>
            </a:r>
            <a:br>
              <a:rPr lang="en-US" sz="4000" dirty="0">
                <a:solidFill>
                  <a:schemeClr val="bg1"/>
                </a:solidFill>
                <a:latin typeface="Public Sans"/>
                <a:ea typeface="Public Sans"/>
                <a:cs typeface="Public Sans"/>
                <a:sym typeface="Public Sans"/>
              </a:rPr>
            </a:br>
            <a:r>
              <a:rPr lang="en-US" sz="4000" dirty="0">
                <a:solidFill>
                  <a:schemeClr val="bg1"/>
                </a:solidFill>
                <a:latin typeface="Public Sans"/>
                <a:ea typeface="Public Sans"/>
                <a:cs typeface="Public Sans"/>
                <a:sym typeface="Public Sans"/>
              </a:rPr>
              <a:t>go along for the ride</a:t>
            </a:r>
            <a:endParaRPr sz="4000" dirty="0">
              <a:solidFill>
                <a:schemeClr val="bg1"/>
              </a:solidFill>
              <a:latin typeface="Public Sans"/>
              <a:ea typeface="Public Sans"/>
              <a:cs typeface="Public Sans"/>
              <a:sym typeface="Public Sans"/>
            </a:endParaRPr>
          </a:p>
        </p:txBody>
      </p:sp>
      <p:sp>
        <p:nvSpPr>
          <p:cNvPr id="4" name="Google Shape;98;p5">
            <a:extLst>
              <a:ext uri="{FF2B5EF4-FFF2-40B4-BE49-F238E27FC236}">
                <a16:creationId xmlns:a16="http://schemas.microsoft.com/office/drawing/2014/main" id="{DB60AF45-FDA2-FF41-9B79-D4757EFCD705}"/>
              </a:ext>
            </a:extLst>
          </p:cNvPr>
          <p:cNvSpPr txBox="1">
            <a:spLocks/>
          </p:cNvSpPr>
          <p:nvPr/>
        </p:nvSpPr>
        <p:spPr>
          <a:xfrm>
            <a:off x="225878" y="2059542"/>
            <a:ext cx="8692244" cy="709953"/>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2400" dirty="0">
                <a:solidFill>
                  <a:srgbClr val="FFBE2E"/>
                </a:solidFill>
              </a:rPr>
              <a:t>Minor changes </a:t>
            </a:r>
            <a:r>
              <a:rPr lang="en-US" sz="2400" dirty="0">
                <a:solidFill>
                  <a:schemeClr val="tx2">
                    <a:lumMod val="50000"/>
                  </a:schemeClr>
                </a:solidFill>
              </a:rPr>
              <a:t>+</a:t>
            </a:r>
            <a:r>
              <a:rPr lang="en-US" sz="2400" dirty="0">
                <a:solidFill>
                  <a:srgbClr val="4F97D1"/>
                </a:solidFill>
              </a:rPr>
              <a:t> Patch changes </a:t>
            </a:r>
            <a:r>
              <a:rPr lang="en-US" sz="2400" dirty="0">
                <a:solidFill>
                  <a:schemeClr val="tx2">
                    <a:lumMod val="50000"/>
                  </a:schemeClr>
                </a:solidFill>
              </a:rPr>
              <a:t>=</a:t>
            </a:r>
            <a:r>
              <a:rPr lang="en-US" sz="2400" dirty="0">
                <a:solidFill>
                  <a:srgbClr val="4F97D1"/>
                </a:solidFill>
              </a:rPr>
              <a:t> </a:t>
            </a:r>
            <a:r>
              <a:rPr lang="en-US" sz="2400" dirty="0">
                <a:solidFill>
                  <a:srgbClr val="FFBE2E"/>
                </a:solidFill>
              </a:rPr>
              <a:t>Minor version increment</a:t>
            </a:r>
          </a:p>
        </p:txBody>
      </p:sp>
      <p:sp>
        <p:nvSpPr>
          <p:cNvPr id="5" name="Google Shape;98;p5">
            <a:extLst>
              <a:ext uri="{FF2B5EF4-FFF2-40B4-BE49-F238E27FC236}">
                <a16:creationId xmlns:a16="http://schemas.microsoft.com/office/drawing/2014/main" id="{91DC810A-F85E-7240-990E-C60111035089}"/>
              </a:ext>
            </a:extLst>
          </p:cNvPr>
          <p:cNvSpPr txBox="1">
            <a:spLocks/>
          </p:cNvSpPr>
          <p:nvPr/>
        </p:nvSpPr>
        <p:spPr>
          <a:xfrm>
            <a:off x="225878" y="2912158"/>
            <a:ext cx="8692244" cy="709953"/>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2400" dirty="0">
                <a:solidFill>
                  <a:srgbClr val="EF5E25"/>
                </a:solidFill>
              </a:rPr>
              <a:t>Major changes </a:t>
            </a:r>
            <a:r>
              <a:rPr lang="en-US" sz="2400" dirty="0">
                <a:solidFill>
                  <a:schemeClr val="tx2">
                    <a:lumMod val="50000"/>
                  </a:schemeClr>
                </a:solidFill>
              </a:rPr>
              <a:t>+</a:t>
            </a:r>
            <a:r>
              <a:rPr lang="en-US" sz="2400" dirty="0">
                <a:solidFill>
                  <a:srgbClr val="4F97D1"/>
                </a:solidFill>
              </a:rPr>
              <a:t> </a:t>
            </a:r>
            <a:r>
              <a:rPr lang="en-US" sz="2400" dirty="0">
                <a:solidFill>
                  <a:srgbClr val="FFBE2E"/>
                </a:solidFill>
              </a:rPr>
              <a:t>Minor changes </a:t>
            </a:r>
            <a:r>
              <a:rPr lang="en-US" sz="2400" dirty="0">
                <a:solidFill>
                  <a:schemeClr val="tx2">
                    <a:lumMod val="50000"/>
                  </a:schemeClr>
                </a:solidFill>
              </a:rPr>
              <a:t>=</a:t>
            </a:r>
            <a:r>
              <a:rPr lang="en-US" sz="2400" dirty="0">
                <a:solidFill>
                  <a:srgbClr val="4F97D1"/>
                </a:solidFill>
              </a:rPr>
              <a:t> </a:t>
            </a:r>
            <a:r>
              <a:rPr lang="en-US" sz="2400" dirty="0">
                <a:solidFill>
                  <a:srgbClr val="EF5E25"/>
                </a:solidFill>
              </a:rPr>
              <a:t>Major version increment</a:t>
            </a:r>
          </a:p>
        </p:txBody>
      </p:sp>
      <p:sp>
        <p:nvSpPr>
          <p:cNvPr id="11" name="Google Shape;98;p5">
            <a:extLst>
              <a:ext uri="{FF2B5EF4-FFF2-40B4-BE49-F238E27FC236}">
                <a16:creationId xmlns:a16="http://schemas.microsoft.com/office/drawing/2014/main" id="{C0C2BCE0-67D1-2649-86E6-EBF53CA3471E}"/>
              </a:ext>
            </a:extLst>
          </p:cNvPr>
          <p:cNvSpPr txBox="1">
            <a:spLocks/>
          </p:cNvSpPr>
          <p:nvPr/>
        </p:nvSpPr>
        <p:spPr>
          <a:xfrm>
            <a:off x="225878" y="3745535"/>
            <a:ext cx="8692244" cy="709953"/>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2400" dirty="0">
                <a:solidFill>
                  <a:srgbClr val="EF5E25"/>
                </a:solidFill>
              </a:rPr>
              <a:t>Major changes </a:t>
            </a:r>
            <a:r>
              <a:rPr lang="en-US" sz="2400" dirty="0">
                <a:solidFill>
                  <a:schemeClr val="tx2">
                    <a:lumMod val="50000"/>
                  </a:schemeClr>
                </a:solidFill>
              </a:rPr>
              <a:t>+</a:t>
            </a:r>
            <a:r>
              <a:rPr lang="en-US" sz="2400" dirty="0">
                <a:solidFill>
                  <a:srgbClr val="4F97D1"/>
                </a:solidFill>
              </a:rPr>
              <a:t> Patch changes </a:t>
            </a:r>
            <a:r>
              <a:rPr lang="en-US" sz="2400" dirty="0">
                <a:solidFill>
                  <a:schemeClr val="tx2">
                    <a:lumMod val="50000"/>
                  </a:schemeClr>
                </a:solidFill>
              </a:rPr>
              <a:t>=</a:t>
            </a:r>
            <a:r>
              <a:rPr lang="en-US" sz="2400" dirty="0">
                <a:solidFill>
                  <a:srgbClr val="4F97D1"/>
                </a:solidFill>
              </a:rPr>
              <a:t> </a:t>
            </a:r>
            <a:r>
              <a:rPr lang="en-US" sz="2400" dirty="0">
                <a:solidFill>
                  <a:srgbClr val="EF5E25"/>
                </a:solidFill>
              </a:rPr>
              <a:t>Major version increment</a:t>
            </a:r>
          </a:p>
        </p:txBody>
      </p:sp>
      <p:cxnSp>
        <p:nvCxnSpPr>
          <p:cNvPr id="8" name="Straight Connector 7">
            <a:extLst>
              <a:ext uri="{FF2B5EF4-FFF2-40B4-BE49-F238E27FC236}">
                <a16:creationId xmlns:a16="http://schemas.microsoft.com/office/drawing/2014/main" id="{74D95C0C-7554-C849-884D-C4B0D062D78D}"/>
              </a:ext>
              <a:ext uri="{C183D7F6-B498-43B3-948B-1728B52AA6E4}">
                <adec:decorative xmlns:adec="http://schemas.microsoft.com/office/drawing/2017/decorative" val="1"/>
              </a:ext>
            </a:extLst>
          </p:cNvPr>
          <p:cNvCxnSpPr>
            <a:cxnSpLocks/>
          </p:cNvCxnSpPr>
          <p:nvPr/>
        </p:nvCxnSpPr>
        <p:spPr>
          <a:xfrm>
            <a:off x="349279" y="2839563"/>
            <a:ext cx="8435906"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D44CD2-0153-7A4C-9304-40D63E9D89CA}"/>
              </a:ext>
              <a:ext uri="{C183D7F6-B498-43B3-948B-1728B52AA6E4}">
                <adec:decorative xmlns:adec="http://schemas.microsoft.com/office/drawing/2017/decorative" val="1"/>
              </a:ext>
            </a:extLst>
          </p:cNvPr>
          <p:cNvCxnSpPr>
            <a:cxnSpLocks/>
          </p:cNvCxnSpPr>
          <p:nvPr/>
        </p:nvCxnSpPr>
        <p:spPr>
          <a:xfrm>
            <a:off x="349279" y="3679823"/>
            <a:ext cx="8424331"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340DF42C-77D1-D34B-B865-6A008341737C}"/>
              </a:ext>
              <a:ext uri="{C183D7F6-B498-43B3-948B-1728B52AA6E4}">
                <adec:decorative xmlns:adec="http://schemas.microsoft.com/office/drawing/2017/decorative" val="1"/>
              </a:ext>
            </a:extLst>
          </p:cNvPr>
          <p:cNvCxnSpPr>
            <a:cxnSpLocks/>
          </p:cNvCxnSpPr>
          <p:nvPr/>
        </p:nvCxnSpPr>
        <p:spPr>
          <a:xfrm>
            <a:off x="349279" y="1974588"/>
            <a:ext cx="8435906"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ECB570C-BEA3-C245-8119-1DEC5D3404D1}"/>
              </a:ext>
              <a:ext uri="{C183D7F6-B498-43B3-948B-1728B52AA6E4}">
                <adec:decorative xmlns:adec="http://schemas.microsoft.com/office/drawing/2017/decorative" val="1"/>
              </a:ext>
            </a:extLst>
          </p:cNvPr>
          <p:cNvCxnSpPr>
            <a:cxnSpLocks/>
          </p:cNvCxnSpPr>
          <p:nvPr/>
        </p:nvCxnSpPr>
        <p:spPr>
          <a:xfrm>
            <a:off x="349279" y="4536349"/>
            <a:ext cx="8424331"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9998982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And what’s the USWDS API?</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7053448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USWDS </a:t>
            </a:r>
            <a:r>
              <a:rPr lang="en-US" sz="4000" strike="sngStrike" dirty="0">
                <a:solidFill>
                  <a:srgbClr val="4F97D1"/>
                </a:solidFill>
                <a:latin typeface="Public Sans"/>
                <a:ea typeface="Public Sans"/>
                <a:cs typeface="Public Sans"/>
                <a:sym typeface="Public Sans"/>
              </a:rPr>
              <a:t>2.12.1</a:t>
            </a:r>
            <a:r>
              <a:rPr lang="en-US" sz="4000" dirty="0">
                <a:solidFill>
                  <a:srgbClr val="4F97D1"/>
                </a:solidFill>
                <a:latin typeface="Public Sans"/>
                <a:ea typeface="Public Sans"/>
                <a:cs typeface="Public Sans"/>
                <a:sym typeface="Public Sans"/>
              </a:rPr>
              <a:t> </a:t>
            </a:r>
            <a:r>
              <a:rPr lang="en-US" sz="4000" dirty="0">
                <a:solidFill>
                  <a:srgbClr val="04CF85"/>
                </a:solidFill>
                <a:latin typeface="Public Sans"/>
                <a:ea typeface="Public Sans"/>
                <a:cs typeface="Public Sans"/>
                <a:sym typeface="Public Sans"/>
              </a:rPr>
              <a:t>21.2.1?</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5835235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EF5E25"/>
                </a:solidFill>
                <a:latin typeface="Public Sans"/>
                <a:ea typeface="Public Sans"/>
                <a:cs typeface="Public Sans"/>
                <a:sym typeface="Public Sans"/>
              </a:rPr>
              <a:t>Ambiguity reduces trust.</a:t>
            </a:r>
            <a:endParaRPr sz="4000" dirty="0">
              <a:solidFill>
                <a:srgbClr val="EF5E2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37</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3340325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2050" name="Picture 2" descr="A large battleship in the water">
            <a:extLst>
              <a:ext uri="{FF2B5EF4-FFF2-40B4-BE49-F238E27FC236}">
                <a16:creationId xmlns:a16="http://schemas.microsoft.com/office/drawing/2014/main" id="{550FF2C3-D8DD-D841-9C14-12E25193BA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80" t="10949" r="2882" b="10332"/>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98" name="Google Shape;98;p5"/>
          <p:cNvSpPr txBox="1">
            <a:spLocks noGrp="1"/>
          </p:cNvSpPr>
          <p:nvPr>
            <p:ph type="title"/>
          </p:nvPr>
        </p:nvSpPr>
        <p:spPr>
          <a:xfrm>
            <a:off x="312516" y="232250"/>
            <a:ext cx="3706101" cy="105254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151515"/>
                </a:solidFill>
                <a:latin typeface="Public Sans"/>
                <a:ea typeface="Public Sans"/>
                <a:cs typeface="Public Sans"/>
                <a:sym typeface="Public Sans"/>
              </a:rPr>
              <a:t>The battleship</a:t>
            </a:r>
            <a:endParaRPr sz="4000" dirty="0">
              <a:solidFill>
                <a:srgbClr val="15151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38</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0265779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rgbClr val="4F97D1"/>
                </a:solidFill>
                <a:latin typeface="Public Sans"/>
                <a:ea typeface="Public Sans"/>
                <a:cs typeface="Public Sans"/>
                <a:sym typeface="Public Sans"/>
              </a:rPr>
              <a:t>Battleships move as bundles</a:t>
            </a:r>
            <a:endParaRPr sz="3200" dirty="0">
              <a:solidFill>
                <a:srgbClr val="04CF85"/>
              </a:solidFill>
              <a:latin typeface="Public Sans"/>
              <a:ea typeface="Public Sans"/>
              <a:cs typeface="Public Sans"/>
              <a:sym typeface="Public Sans"/>
            </a:endParaRPr>
          </a:p>
        </p:txBody>
      </p:sp>
      <p:grpSp>
        <p:nvGrpSpPr>
          <p:cNvPr id="3" name="Group 2" descr="Diagram: A collection of components includes some that have patch changes, one with a minor change, and one with a major change. When released, each chage is rolled up into the major release.">
            <a:extLst>
              <a:ext uri="{FF2B5EF4-FFF2-40B4-BE49-F238E27FC236}">
                <a16:creationId xmlns:a16="http://schemas.microsoft.com/office/drawing/2014/main" id="{6B154930-C53C-0442-A678-17379C6DC943}"/>
              </a:ext>
            </a:extLst>
          </p:cNvPr>
          <p:cNvGrpSpPr/>
          <p:nvPr/>
        </p:nvGrpSpPr>
        <p:grpSpPr>
          <a:xfrm>
            <a:off x="275972" y="970635"/>
            <a:ext cx="8731180" cy="2787178"/>
            <a:chOff x="275972" y="970635"/>
            <a:chExt cx="8731180" cy="2787178"/>
          </a:xfrm>
        </p:grpSpPr>
        <p:sp>
          <p:nvSpPr>
            <p:cNvPr id="2" name="Hexagon 1">
              <a:extLst>
                <a:ext uri="{FF2B5EF4-FFF2-40B4-BE49-F238E27FC236}">
                  <a16:creationId xmlns:a16="http://schemas.microsoft.com/office/drawing/2014/main" id="{79155C17-8CF9-F74C-926B-3674E830BB23}"/>
                </a:ext>
              </a:extLst>
            </p:cNvPr>
            <p:cNvSpPr/>
            <p:nvPr/>
          </p:nvSpPr>
          <p:spPr>
            <a:xfrm rot="19903338">
              <a:off x="718396" y="2299401"/>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5" name="Hexagon 4">
              <a:extLst>
                <a:ext uri="{FF2B5EF4-FFF2-40B4-BE49-F238E27FC236}">
                  <a16:creationId xmlns:a16="http://schemas.microsoft.com/office/drawing/2014/main" id="{D05578D7-FF88-D242-87AF-7813C0D71261}"/>
                </a:ext>
              </a:extLst>
            </p:cNvPr>
            <p:cNvSpPr/>
            <p:nvPr/>
          </p:nvSpPr>
          <p:spPr>
            <a:xfrm rot="19903338">
              <a:off x="1540199"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6" name="Hexagon 5">
              <a:extLst>
                <a:ext uri="{FF2B5EF4-FFF2-40B4-BE49-F238E27FC236}">
                  <a16:creationId xmlns:a16="http://schemas.microsoft.com/office/drawing/2014/main" id="{BDBEAF7D-4025-504F-AEEB-F8CAAEEFBE98}"/>
                </a:ext>
              </a:extLst>
            </p:cNvPr>
            <p:cNvSpPr/>
            <p:nvPr/>
          </p:nvSpPr>
          <p:spPr>
            <a:xfrm rot="19903338">
              <a:off x="1135085"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7" name="Hexagon 6">
              <a:extLst>
                <a:ext uri="{FF2B5EF4-FFF2-40B4-BE49-F238E27FC236}">
                  <a16:creationId xmlns:a16="http://schemas.microsoft.com/office/drawing/2014/main" id="{CDDC3806-67F0-0945-9952-B764DE28C86B}"/>
                </a:ext>
              </a:extLst>
            </p:cNvPr>
            <p:cNvSpPr/>
            <p:nvPr/>
          </p:nvSpPr>
          <p:spPr>
            <a:xfrm rot="19903338">
              <a:off x="1968463"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8" name="Hexagon 7">
              <a:extLst>
                <a:ext uri="{FF2B5EF4-FFF2-40B4-BE49-F238E27FC236}">
                  <a16:creationId xmlns:a16="http://schemas.microsoft.com/office/drawing/2014/main" id="{D5209342-6EF5-B844-B307-C8B9D3F968D9}"/>
                </a:ext>
              </a:extLst>
            </p:cNvPr>
            <p:cNvSpPr/>
            <p:nvPr/>
          </p:nvSpPr>
          <p:spPr>
            <a:xfrm rot="19903338">
              <a:off x="301707"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1" name="Hexagon 10">
              <a:extLst>
                <a:ext uri="{FF2B5EF4-FFF2-40B4-BE49-F238E27FC236}">
                  <a16:creationId xmlns:a16="http://schemas.microsoft.com/office/drawing/2014/main" id="{113D3722-2B0E-BA48-AF2A-3AE425A5635F}"/>
                </a:ext>
              </a:extLst>
            </p:cNvPr>
            <p:cNvSpPr/>
            <p:nvPr/>
          </p:nvSpPr>
          <p:spPr>
            <a:xfrm rot="19903338">
              <a:off x="1135085" y="1576610"/>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6" name="Hexagon 15">
              <a:extLst>
                <a:ext uri="{FF2B5EF4-FFF2-40B4-BE49-F238E27FC236}">
                  <a16:creationId xmlns:a16="http://schemas.microsoft.com/office/drawing/2014/main" id="{01491CC4-FCB4-6549-82E8-D87328F54D34}"/>
                </a:ext>
              </a:extLst>
            </p:cNvPr>
            <p:cNvSpPr/>
            <p:nvPr/>
          </p:nvSpPr>
          <p:spPr>
            <a:xfrm rot="19903338">
              <a:off x="3762541" y="2299401"/>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2CA2E16E-BD12-DB41-87E5-99C0BDEC4E44}"/>
                </a:ext>
              </a:extLst>
            </p:cNvPr>
            <p:cNvSpPr/>
            <p:nvPr/>
          </p:nvSpPr>
          <p:spPr>
            <a:xfrm rot="19903338">
              <a:off x="4584344"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86FD5CBA-A2C0-754F-9CEE-4F87961DCA30}"/>
                </a:ext>
              </a:extLst>
            </p:cNvPr>
            <p:cNvSpPr/>
            <p:nvPr/>
          </p:nvSpPr>
          <p:spPr>
            <a:xfrm rot="19903338">
              <a:off x="4179230" y="3017032"/>
              <a:ext cx="832075" cy="740780"/>
            </a:xfrm>
            <a:prstGeom prst="hexagon">
              <a:avLst/>
            </a:prstGeom>
            <a:noFill/>
            <a:ln>
              <a:solidFill>
                <a:srgbClr val="FFBE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EB4799EB-86F0-4140-BD55-68A75B262101}"/>
                </a:ext>
              </a:extLst>
            </p:cNvPr>
            <p:cNvSpPr/>
            <p:nvPr/>
          </p:nvSpPr>
          <p:spPr>
            <a:xfrm rot="19903338">
              <a:off x="5012608" y="3017033"/>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8C553AF5-272B-7045-BC7A-EC564C661503}"/>
                </a:ext>
              </a:extLst>
            </p:cNvPr>
            <p:cNvSpPr/>
            <p:nvPr/>
          </p:nvSpPr>
          <p:spPr>
            <a:xfrm rot="19903338">
              <a:off x="3345852"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a:extLst>
                <a:ext uri="{FF2B5EF4-FFF2-40B4-BE49-F238E27FC236}">
                  <a16:creationId xmlns:a16="http://schemas.microsoft.com/office/drawing/2014/main" id="{503F285E-0ECC-D640-A221-B914BCD8E434}"/>
                </a:ext>
              </a:extLst>
            </p:cNvPr>
            <p:cNvSpPr/>
            <p:nvPr/>
          </p:nvSpPr>
          <p:spPr>
            <a:xfrm rot="19903338">
              <a:off x="4179230" y="1576610"/>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Hexagon 21">
              <a:extLst>
                <a:ext uri="{FF2B5EF4-FFF2-40B4-BE49-F238E27FC236}">
                  <a16:creationId xmlns:a16="http://schemas.microsoft.com/office/drawing/2014/main" id="{07E76593-99FC-2F48-A925-2D350F2AB93B}"/>
                </a:ext>
              </a:extLst>
            </p:cNvPr>
            <p:cNvSpPr/>
            <p:nvPr/>
          </p:nvSpPr>
          <p:spPr>
            <a:xfrm rot="19903338">
              <a:off x="6876128" y="2299401"/>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23" name="Hexagon 22">
              <a:extLst>
                <a:ext uri="{FF2B5EF4-FFF2-40B4-BE49-F238E27FC236}">
                  <a16:creationId xmlns:a16="http://schemas.microsoft.com/office/drawing/2014/main" id="{13F399AF-A743-4240-942B-CE7435CF8F71}"/>
                </a:ext>
              </a:extLst>
            </p:cNvPr>
            <p:cNvSpPr/>
            <p:nvPr/>
          </p:nvSpPr>
          <p:spPr>
            <a:xfrm rot="19903338">
              <a:off x="7697931" y="2299402"/>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24" name="Hexagon 23">
              <a:extLst>
                <a:ext uri="{FF2B5EF4-FFF2-40B4-BE49-F238E27FC236}">
                  <a16:creationId xmlns:a16="http://schemas.microsoft.com/office/drawing/2014/main" id="{5A7F8E9A-E38B-B84D-8844-8E3DB77AA81A}"/>
                </a:ext>
              </a:extLst>
            </p:cNvPr>
            <p:cNvSpPr/>
            <p:nvPr/>
          </p:nvSpPr>
          <p:spPr>
            <a:xfrm rot="19903338">
              <a:off x="7292817" y="3017032"/>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25" name="Hexagon 24">
              <a:extLst>
                <a:ext uri="{FF2B5EF4-FFF2-40B4-BE49-F238E27FC236}">
                  <a16:creationId xmlns:a16="http://schemas.microsoft.com/office/drawing/2014/main" id="{28A8CD98-D9CE-4046-B88C-E296C32C5D81}"/>
                </a:ext>
              </a:extLst>
            </p:cNvPr>
            <p:cNvSpPr/>
            <p:nvPr/>
          </p:nvSpPr>
          <p:spPr>
            <a:xfrm rot="19903338">
              <a:off x="8126195" y="3017033"/>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26" name="Hexagon 25">
              <a:extLst>
                <a:ext uri="{FF2B5EF4-FFF2-40B4-BE49-F238E27FC236}">
                  <a16:creationId xmlns:a16="http://schemas.microsoft.com/office/drawing/2014/main" id="{1126BD65-C0B3-214B-8BB3-3368281FD534}"/>
                </a:ext>
              </a:extLst>
            </p:cNvPr>
            <p:cNvSpPr/>
            <p:nvPr/>
          </p:nvSpPr>
          <p:spPr>
            <a:xfrm rot="19903338">
              <a:off x="6459439" y="3017033"/>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27" name="Hexagon 26">
              <a:extLst>
                <a:ext uri="{FF2B5EF4-FFF2-40B4-BE49-F238E27FC236}">
                  <a16:creationId xmlns:a16="http://schemas.microsoft.com/office/drawing/2014/main" id="{FB53D0AA-5B74-E746-839F-AAA27E6EE139}"/>
                </a:ext>
              </a:extLst>
            </p:cNvPr>
            <p:cNvSpPr/>
            <p:nvPr/>
          </p:nvSpPr>
          <p:spPr>
            <a:xfrm rot="19903338">
              <a:off x="7292817" y="1576610"/>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4" name="TextBox 3">
              <a:extLst>
                <a:ext uri="{FF2B5EF4-FFF2-40B4-BE49-F238E27FC236}">
                  <a16:creationId xmlns:a16="http://schemas.microsoft.com/office/drawing/2014/main" id="{A3EC3405-C573-0B49-9D16-4FF0F7FBB2BD}"/>
                </a:ext>
              </a:extLst>
            </p:cNvPr>
            <p:cNvSpPr txBox="1"/>
            <p:nvPr/>
          </p:nvSpPr>
          <p:spPr>
            <a:xfrm>
              <a:off x="5198287" y="3156589"/>
              <a:ext cx="465019"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t>
              </a:r>
            </a:p>
          </p:txBody>
        </p:sp>
        <p:sp>
          <p:nvSpPr>
            <p:cNvPr id="29" name="TextBox 28">
              <a:extLst>
                <a:ext uri="{FF2B5EF4-FFF2-40B4-BE49-F238E27FC236}">
                  <a16:creationId xmlns:a16="http://schemas.microsoft.com/office/drawing/2014/main" id="{4B21DCD2-A125-BD4D-A42D-DA672029CEDC}"/>
                </a:ext>
              </a:extLst>
            </p:cNvPr>
            <p:cNvSpPr txBox="1"/>
            <p:nvPr/>
          </p:nvSpPr>
          <p:spPr>
            <a:xfrm>
              <a:off x="4364910" y="3133439"/>
              <a:ext cx="465019" cy="461665"/>
            </a:xfrm>
            <a:prstGeom prst="rect">
              <a:avLst/>
            </a:prstGeom>
            <a:noFill/>
          </p:spPr>
          <p:txBody>
            <a:bodyPr wrap="square" rtlCol="0">
              <a:spAutoFit/>
            </a:bodyPr>
            <a:lstStyle/>
            <a:p>
              <a:pPr algn="ctr"/>
              <a:r>
                <a:rPr lang="en-US" sz="2400" b="1" dirty="0">
                  <a:solidFill>
                    <a:srgbClr val="FFBE2E"/>
                  </a:solidFill>
                  <a:latin typeface="Public Sans" pitchFamily="2" charset="77"/>
                </a:rPr>
                <a:t>m</a:t>
              </a:r>
            </a:p>
          </p:txBody>
        </p:sp>
        <p:sp>
          <p:nvSpPr>
            <p:cNvPr id="30" name="TextBox 29">
              <a:extLst>
                <a:ext uri="{FF2B5EF4-FFF2-40B4-BE49-F238E27FC236}">
                  <a16:creationId xmlns:a16="http://schemas.microsoft.com/office/drawing/2014/main" id="{D8C06B7C-9A99-F748-BAA1-C2274F0338E6}"/>
                </a:ext>
              </a:extLst>
            </p:cNvPr>
            <p:cNvSpPr txBox="1"/>
            <p:nvPr/>
          </p:nvSpPr>
          <p:spPr>
            <a:xfrm>
              <a:off x="3948221" y="240423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31" name="TextBox 30">
              <a:extLst>
                <a:ext uri="{FF2B5EF4-FFF2-40B4-BE49-F238E27FC236}">
                  <a16:creationId xmlns:a16="http://schemas.microsoft.com/office/drawing/2014/main" id="{E12034CD-D875-C743-875F-093E87967385}"/>
                </a:ext>
              </a:extLst>
            </p:cNvPr>
            <p:cNvSpPr txBox="1"/>
            <p:nvPr/>
          </p:nvSpPr>
          <p:spPr>
            <a:xfrm>
              <a:off x="4364909" y="166345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32" name="Google Shape;98;p5">
              <a:extLst>
                <a:ext uri="{FF2B5EF4-FFF2-40B4-BE49-F238E27FC236}">
                  <a16:creationId xmlns:a16="http://schemas.microsoft.com/office/drawing/2014/main" id="{7D2A37AD-1AB5-FF42-8478-B8A5E081D2B5}"/>
                </a:ext>
              </a:extLst>
            </p:cNvPr>
            <p:cNvSpPr txBox="1">
              <a:spLocks/>
            </p:cNvSpPr>
            <p:nvPr/>
          </p:nvSpPr>
          <p:spPr>
            <a:xfrm>
              <a:off x="2636994" y="2233695"/>
              <a:ext cx="833377" cy="54325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4000" dirty="0">
                  <a:solidFill>
                    <a:schemeClr val="tx2">
                      <a:lumMod val="50000"/>
                    </a:schemeClr>
                  </a:solidFill>
                  <a:sym typeface="Wingdings" pitchFamily="2" charset="2"/>
                </a:rPr>
                <a:t></a:t>
              </a:r>
              <a:endParaRPr lang="en-US" sz="4000" dirty="0">
                <a:solidFill>
                  <a:schemeClr val="tx2">
                    <a:lumMod val="50000"/>
                  </a:schemeClr>
                </a:solidFill>
              </a:endParaRPr>
            </a:p>
          </p:txBody>
        </p:sp>
        <p:sp>
          <p:nvSpPr>
            <p:cNvPr id="33" name="Google Shape;98;p5">
              <a:extLst>
                <a:ext uri="{FF2B5EF4-FFF2-40B4-BE49-F238E27FC236}">
                  <a16:creationId xmlns:a16="http://schemas.microsoft.com/office/drawing/2014/main" id="{F11AD680-1112-9040-A17A-6091BBDC3766}"/>
                </a:ext>
              </a:extLst>
            </p:cNvPr>
            <p:cNvSpPr txBox="1">
              <a:spLocks/>
            </p:cNvSpPr>
            <p:nvPr/>
          </p:nvSpPr>
          <p:spPr>
            <a:xfrm>
              <a:off x="5773733" y="2233695"/>
              <a:ext cx="833377" cy="54325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4000" dirty="0">
                  <a:solidFill>
                    <a:schemeClr val="tx2">
                      <a:lumMod val="50000"/>
                    </a:schemeClr>
                  </a:solidFill>
                  <a:sym typeface="Wingdings" pitchFamily="2" charset="2"/>
                </a:rPr>
                <a:t></a:t>
              </a:r>
              <a:endParaRPr lang="en-US" sz="4000" dirty="0">
                <a:solidFill>
                  <a:schemeClr val="tx2">
                    <a:lumMod val="50000"/>
                  </a:schemeClr>
                </a:solidFill>
              </a:endParaRPr>
            </a:p>
          </p:txBody>
        </p:sp>
        <p:sp>
          <p:nvSpPr>
            <p:cNvPr id="37" name="TextBox 36">
              <a:extLst>
                <a:ext uri="{FF2B5EF4-FFF2-40B4-BE49-F238E27FC236}">
                  <a16:creationId xmlns:a16="http://schemas.microsoft.com/office/drawing/2014/main" id="{A1F6BF59-3A98-A44C-8106-9282CEBBE8B5}"/>
                </a:ext>
              </a:extLst>
            </p:cNvPr>
            <p:cNvSpPr txBox="1"/>
            <p:nvPr/>
          </p:nvSpPr>
          <p:spPr>
            <a:xfrm>
              <a:off x="275972"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1.0.0</a:t>
              </a:r>
            </a:p>
          </p:txBody>
        </p:sp>
        <p:sp>
          <p:nvSpPr>
            <p:cNvPr id="39" name="TextBox 38">
              <a:extLst>
                <a:ext uri="{FF2B5EF4-FFF2-40B4-BE49-F238E27FC236}">
                  <a16:creationId xmlns:a16="http://schemas.microsoft.com/office/drawing/2014/main" id="{CA898CEA-CA9D-4440-AEC3-77F216F81100}"/>
                </a:ext>
              </a:extLst>
            </p:cNvPr>
            <p:cNvSpPr txBox="1"/>
            <p:nvPr/>
          </p:nvSpPr>
          <p:spPr>
            <a:xfrm>
              <a:off x="6456853" y="970635"/>
              <a:ext cx="2550299" cy="461665"/>
            </a:xfrm>
            <a:prstGeom prst="rect">
              <a:avLst/>
            </a:prstGeom>
            <a:noFill/>
          </p:spPr>
          <p:txBody>
            <a:bodyPr wrap="square" rtlCol="0">
              <a:spAutoFit/>
            </a:bodyPr>
            <a:lstStyle/>
            <a:p>
              <a:pPr algn="ctr"/>
              <a:r>
                <a:rPr lang="en-US" sz="2400" dirty="0">
                  <a:solidFill>
                    <a:srgbClr val="EF5E25"/>
                  </a:solidFill>
                  <a:latin typeface="Roboto Mono" pitchFamily="2" charset="0"/>
                  <a:ea typeface="Roboto Mono" pitchFamily="2" charset="0"/>
                </a:rPr>
                <a:t>2.0.0</a:t>
              </a:r>
            </a:p>
          </p:txBody>
        </p:sp>
        <p:sp>
          <p:nvSpPr>
            <p:cNvPr id="41" name="TextBox 40">
              <a:extLst>
                <a:ext uri="{FF2B5EF4-FFF2-40B4-BE49-F238E27FC236}">
                  <a16:creationId xmlns:a16="http://schemas.microsoft.com/office/drawing/2014/main" id="{FAD50966-00F1-AF41-A14A-23CEA75F74DF}"/>
                </a:ext>
              </a:extLst>
            </p:cNvPr>
            <p:cNvSpPr txBox="1"/>
            <p:nvPr/>
          </p:nvSpPr>
          <p:spPr>
            <a:xfrm>
              <a:off x="8311876" y="3156589"/>
              <a:ext cx="465019" cy="461665"/>
            </a:xfrm>
            <a:prstGeom prst="rect">
              <a:avLst/>
            </a:prstGeom>
            <a:noFill/>
          </p:spPr>
          <p:txBody>
            <a:bodyPr wrap="square" rtlCol="0">
              <a:spAutoFit/>
            </a:bodyPr>
            <a:lstStyle/>
            <a:p>
              <a:pPr algn="ctr"/>
              <a:r>
                <a:rPr lang="en-US" sz="2400" dirty="0">
                  <a:solidFill>
                    <a:schemeClr val="tx2">
                      <a:lumMod val="50000"/>
                    </a:schemeClr>
                  </a:solidFill>
                  <a:latin typeface="Public Sans" pitchFamily="2" charset="77"/>
                </a:rPr>
                <a:t>M</a:t>
              </a:r>
            </a:p>
          </p:txBody>
        </p:sp>
        <p:sp>
          <p:nvSpPr>
            <p:cNvPr id="42" name="TextBox 41">
              <a:extLst>
                <a:ext uri="{FF2B5EF4-FFF2-40B4-BE49-F238E27FC236}">
                  <a16:creationId xmlns:a16="http://schemas.microsoft.com/office/drawing/2014/main" id="{0B153A61-D392-B546-98E4-3DFA0EA102D7}"/>
                </a:ext>
              </a:extLst>
            </p:cNvPr>
            <p:cNvSpPr txBox="1"/>
            <p:nvPr/>
          </p:nvSpPr>
          <p:spPr>
            <a:xfrm>
              <a:off x="7478499" y="3133439"/>
              <a:ext cx="465019" cy="461665"/>
            </a:xfrm>
            <a:prstGeom prst="rect">
              <a:avLst/>
            </a:prstGeom>
            <a:noFill/>
          </p:spPr>
          <p:txBody>
            <a:bodyPr wrap="square" rtlCol="0">
              <a:spAutoFit/>
            </a:bodyPr>
            <a:lstStyle/>
            <a:p>
              <a:pPr algn="ctr"/>
              <a:r>
                <a:rPr lang="en-US" sz="2400" dirty="0">
                  <a:solidFill>
                    <a:schemeClr val="tx2">
                      <a:lumMod val="50000"/>
                    </a:schemeClr>
                  </a:solidFill>
                  <a:latin typeface="Public Sans" pitchFamily="2" charset="77"/>
                </a:rPr>
                <a:t>m</a:t>
              </a:r>
            </a:p>
          </p:txBody>
        </p:sp>
        <p:sp>
          <p:nvSpPr>
            <p:cNvPr id="43" name="TextBox 42">
              <a:extLst>
                <a:ext uri="{FF2B5EF4-FFF2-40B4-BE49-F238E27FC236}">
                  <a16:creationId xmlns:a16="http://schemas.microsoft.com/office/drawing/2014/main" id="{E0D588B9-8DC3-C442-AF0E-699535840427}"/>
                </a:ext>
              </a:extLst>
            </p:cNvPr>
            <p:cNvSpPr txBox="1"/>
            <p:nvPr/>
          </p:nvSpPr>
          <p:spPr>
            <a:xfrm>
              <a:off x="7061810" y="2404234"/>
              <a:ext cx="465019" cy="461665"/>
            </a:xfrm>
            <a:prstGeom prst="rect">
              <a:avLst/>
            </a:prstGeom>
            <a:noFill/>
          </p:spPr>
          <p:txBody>
            <a:bodyPr wrap="square" rtlCol="0">
              <a:spAutoFit/>
            </a:bodyPr>
            <a:lstStyle/>
            <a:p>
              <a:pPr algn="ctr"/>
              <a:r>
                <a:rPr lang="en-US" sz="2400" dirty="0">
                  <a:solidFill>
                    <a:schemeClr val="tx2">
                      <a:lumMod val="50000"/>
                    </a:schemeClr>
                  </a:solidFill>
                  <a:latin typeface="Public Sans" pitchFamily="2" charset="77"/>
                </a:rPr>
                <a:t>p</a:t>
              </a:r>
            </a:p>
          </p:txBody>
        </p:sp>
        <p:sp>
          <p:nvSpPr>
            <p:cNvPr id="44" name="TextBox 43">
              <a:extLst>
                <a:ext uri="{FF2B5EF4-FFF2-40B4-BE49-F238E27FC236}">
                  <a16:creationId xmlns:a16="http://schemas.microsoft.com/office/drawing/2014/main" id="{C7D6C8B7-0E93-7F4E-875B-040449CFF3EC}"/>
                </a:ext>
              </a:extLst>
            </p:cNvPr>
            <p:cNvSpPr txBox="1"/>
            <p:nvPr/>
          </p:nvSpPr>
          <p:spPr>
            <a:xfrm>
              <a:off x="7478498" y="1663454"/>
              <a:ext cx="465019" cy="461665"/>
            </a:xfrm>
            <a:prstGeom prst="rect">
              <a:avLst/>
            </a:prstGeom>
            <a:noFill/>
          </p:spPr>
          <p:txBody>
            <a:bodyPr wrap="square" rtlCol="0">
              <a:spAutoFit/>
            </a:bodyPr>
            <a:lstStyle/>
            <a:p>
              <a:pPr algn="ctr"/>
              <a:r>
                <a:rPr lang="en-US" sz="2400" dirty="0">
                  <a:solidFill>
                    <a:schemeClr val="tx2">
                      <a:lumMod val="50000"/>
                    </a:schemeClr>
                  </a:solidFill>
                  <a:latin typeface="Public Sans" pitchFamily="2" charset="77"/>
                </a:rPr>
                <a:t>p</a:t>
              </a:r>
            </a:p>
          </p:txBody>
        </p:sp>
      </p:grpSp>
      <p:sp>
        <p:nvSpPr>
          <p:cNvPr id="34" name="TextBox 33">
            <a:extLst>
              <a:ext uri="{FF2B5EF4-FFF2-40B4-BE49-F238E27FC236}">
                <a16:creationId xmlns:a16="http://schemas.microsoft.com/office/drawing/2014/main" id="{B394DAAB-011B-164C-B555-DEC7D399EE0E}"/>
              </a:ext>
            </a:extLst>
          </p:cNvPr>
          <p:cNvSpPr txBox="1"/>
          <p:nvPr/>
        </p:nvSpPr>
        <p:spPr>
          <a:xfrm>
            <a:off x="275972" y="3945460"/>
            <a:ext cx="2550299" cy="595689"/>
          </a:xfrm>
          <a:prstGeom prst="rect">
            <a:avLst/>
          </a:prstGeom>
          <a:noFill/>
        </p:spPr>
        <p:txBody>
          <a:bodyPr wrap="square" rtlCol="0">
            <a:spAutoFit/>
          </a:bodyPr>
          <a:lstStyle/>
          <a:p>
            <a:pPr algn="ctr"/>
            <a:r>
              <a:rPr lang="en-US" sz="1600" b="1" dirty="0">
                <a:solidFill>
                  <a:schemeClr val="bg1"/>
                </a:solidFill>
                <a:latin typeface="Public Sans" pitchFamily="2" charset="77"/>
              </a:rPr>
              <a:t>Given a collection of components</a:t>
            </a:r>
          </a:p>
        </p:txBody>
      </p:sp>
      <p:sp>
        <p:nvSpPr>
          <p:cNvPr id="35" name="TextBox 34">
            <a:extLst>
              <a:ext uri="{FF2B5EF4-FFF2-40B4-BE49-F238E27FC236}">
                <a16:creationId xmlns:a16="http://schemas.microsoft.com/office/drawing/2014/main" id="{18F1C8AB-912C-E54F-93E1-DCEE7B906CB3}"/>
              </a:ext>
            </a:extLst>
          </p:cNvPr>
          <p:cNvSpPr txBox="1"/>
          <p:nvPr/>
        </p:nvSpPr>
        <p:spPr>
          <a:xfrm>
            <a:off x="3273815" y="3945460"/>
            <a:ext cx="2550299" cy="830997"/>
          </a:xfrm>
          <a:prstGeom prst="rect">
            <a:avLst/>
          </a:prstGeom>
          <a:noFill/>
        </p:spPr>
        <p:txBody>
          <a:bodyPr wrap="square" rtlCol="0">
            <a:spAutoFit/>
          </a:bodyPr>
          <a:lstStyle/>
          <a:p>
            <a:pPr algn="ctr"/>
            <a:r>
              <a:rPr lang="en-US" sz="1600" b="1" dirty="0">
                <a:solidFill>
                  <a:schemeClr val="bg1"/>
                </a:solidFill>
                <a:latin typeface="Public Sans" pitchFamily="2" charset="77"/>
              </a:rPr>
              <a:t>Even if components evolve at different speeds…</a:t>
            </a:r>
          </a:p>
        </p:txBody>
      </p:sp>
      <p:sp>
        <p:nvSpPr>
          <p:cNvPr id="36" name="TextBox 35">
            <a:extLst>
              <a:ext uri="{FF2B5EF4-FFF2-40B4-BE49-F238E27FC236}">
                <a16:creationId xmlns:a16="http://schemas.microsoft.com/office/drawing/2014/main" id="{FE507CF3-346D-854A-A668-42B29BA27BFD}"/>
              </a:ext>
            </a:extLst>
          </p:cNvPr>
          <p:cNvSpPr txBox="1"/>
          <p:nvPr/>
        </p:nvSpPr>
        <p:spPr>
          <a:xfrm>
            <a:off x="6445279" y="3945460"/>
            <a:ext cx="2550299" cy="584775"/>
          </a:xfrm>
          <a:prstGeom prst="rect">
            <a:avLst/>
          </a:prstGeom>
          <a:noFill/>
        </p:spPr>
        <p:txBody>
          <a:bodyPr wrap="square" rtlCol="0">
            <a:spAutoFit/>
          </a:bodyPr>
          <a:lstStyle/>
          <a:p>
            <a:pPr algn="ctr"/>
            <a:r>
              <a:rPr lang="en-US" sz="1600" b="1" dirty="0">
                <a:solidFill>
                  <a:schemeClr val="bg1"/>
                </a:solidFill>
                <a:latin typeface="Public Sans" pitchFamily="2" charset="77"/>
              </a:rPr>
              <a:t>…they all release in the same version.</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39</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077682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936F38"/>
                </a:solidFill>
                <a:latin typeface="Public Sans"/>
                <a:ea typeface="Public Sans"/>
                <a:cs typeface="Public Sans"/>
                <a:sym typeface="Public Sans"/>
              </a:rPr>
              <a:t>Where do we go from 2.0?</a:t>
            </a:r>
            <a:endParaRPr sz="4000" dirty="0">
              <a:solidFill>
                <a:srgbClr val="936F38"/>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0984980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32250"/>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rgbClr val="4F97D1"/>
                </a:solidFill>
                <a:latin typeface="Public Sans"/>
                <a:ea typeface="Public Sans"/>
                <a:cs typeface="Public Sans"/>
                <a:sym typeface="Public Sans"/>
              </a:rPr>
              <a:t>Battleships block patches and features</a:t>
            </a:r>
            <a:endParaRPr sz="3200" dirty="0">
              <a:solidFill>
                <a:srgbClr val="04CF85"/>
              </a:solidFill>
              <a:latin typeface="Public Sans"/>
              <a:ea typeface="Public Sans"/>
              <a:cs typeface="Public Sans"/>
              <a:sym typeface="Public Sans"/>
            </a:endParaRPr>
          </a:p>
        </p:txBody>
      </p:sp>
      <p:grpSp>
        <p:nvGrpSpPr>
          <p:cNvPr id="15" name="Group 14" descr="Diagram: A release include a major change and some patch changes. The major change is highlighted as blocking teams from inegrating this release's patches, or those of subsequent releases, without addressing the major change">
            <a:extLst>
              <a:ext uri="{FF2B5EF4-FFF2-40B4-BE49-F238E27FC236}">
                <a16:creationId xmlns:a16="http://schemas.microsoft.com/office/drawing/2014/main" id="{C7DA1936-C9AD-8B40-9E4D-E78C42E07D70}"/>
              </a:ext>
            </a:extLst>
          </p:cNvPr>
          <p:cNvGrpSpPr/>
          <p:nvPr/>
        </p:nvGrpSpPr>
        <p:grpSpPr>
          <a:xfrm>
            <a:off x="275972" y="970635"/>
            <a:ext cx="8731180" cy="2787178"/>
            <a:chOff x="275972" y="970635"/>
            <a:chExt cx="8731180" cy="2787178"/>
          </a:xfrm>
        </p:grpSpPr>
        <p:sp>
          <p:nvSpPr>
            <p:cNvPr id="16" name="Hexagon 15">
              <a:extLst>
                <a:ext uri="{FF2B5EF4-FFF2-40B4-BE49-F238E27FC236}">
                  <a16:creationId xmlns:a16="http://schemas.microsoft.com/office/drawing/2014/main" id="{01491CC4-FCB4-6549-82E8-D87328F54D34}"/>
                </a:ext>
              </a:extLst>
            </p:cNvPr>
            <p:cNvSpPr/>
            <p:nvPr/>
          </p:nvSpPr>
          <p:spPr>
            <a:xfrm rot="19903338">
              <a:off x="718392" y="2299401"/>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2CA2E16E-BD12-DB41-87E5-99C0BDEC4E44}"/>
                </a:ext>
              </a:extLst>
            </p:cNvPr>
            <p:cNvSpPr/>
            <p:nvPr/>
          </p:nvSpPr>
          <p:spPr>
            <a:xfrm rot="19903338">
              <a:off x="1540195"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86FD5CBA-A2C0-754F-9CEE-4F87961DCA30}"/>
                </a:ext>
              </a:extLst>
            </p:cNvPr>
            <p:cNvSpPr/>
            <p:nvPr/>
          </p:nvSpPr>
          <p:spPr>
            <a:xfrm rot="19903338">
              <a:off x="1135081"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EB4799EB-86F0-4140-BD55-68A75B262101}"/>
                </a:ext>
              </a:extLst>
            </p:cNvPr>
            <p:cNvSpPr/>
            <p:nvPr/>
          </p:nvSpPr>
          <p:spPr>
            <a:xfrm rot="19903338">
              <a:off x="1968461" y="3017033"/>
              <a:ext cx="832075" cy="740780"/>
            </a:xfrm>
            <a:prstGeom prst="hexagon">
              <a:avLst/>
            </a:prstGeom>
            <a:noFill/>
            <a:ln>
              <a:solidFill>
                <a:srgbClr val="EF5E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8C553AF5-272B-7045-BC7A-EC564C661503}"/>
                </a:ext>
              </a:extLst>
            </p:cNvPr>
            <p:cNvSpPr/>
            <p:nvPr/>
          </p:nvSpPr>
          <p:spPr>
            <a:xfrm rot="19903338">
              <a:off x="301703"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a:extLst>
                <a:ext uri="{FF2B5EF4-FFF2-40B4-BE49-F238E27FC236}">
                  <a16:creationId xmlns:a16="http://schemas.microsoft.com/office/drawing/2014/main" id="{503F285E-0ECC-D640-A221-B914BCD8E434}"/>
                </a:ext>
              </a:extLst>
            </p:cNvPr>
            <p:cNvSpPr/>
            <p:nvPr/>
          </p:nvSpPr>
          <p:spPr>
            <a:xfrm rot="19903338">
              <a:off x="1135081" y="1576610"/>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3EC3405-C573-0B49-9D16-4FF0F7FBB2BD}"/>
                </a:ext>
              </a:extLst>
            </p:cNvPr>
            <p:cNvSpPr txBox="1"/>
            <p:nvPr/>
          </p:nvSpPr>
          <p:spPr>
            <a:xfrm>
              <a:off x="2154138" y="3156589"/>
              <a:ext cx="465019"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t>
              </a:r>
            </a:p>
          </p:txBody>
        </p:sp>
        <p:sp>
          <p:nvSpPr>
            <p:cNvPr id="29" name="TextBox 28">
              <a:extLst>
                <a:ext uri="{FF2B5EF4-FFF2-40B4-BE49-F238E27FC236}">
                  <a16:creationId xmlns:a16="http://schemas.microsoft.com/office/drawing/2014/main" id="{4B21DCD2-A125-BD4D-A42D-DA672029CEDC}"/>
                </a:ext>
              </a:extLst>
            </p:cNvPr>
            <p:cNvSpPr txBox="1"/>
            <p:nvPr/>
          </p:nvSpPr>
          <p:spPr>
            <a:xfrm>
              <a:off x="1320761" y="313343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30" name="TextBox 29">
              <a:extLst>
                <a:ext uri="{FF2B5EF4-FFF2-40B4-BE49-F238E27FC236}">
                  <a16:creationId xmlns:a16="http://schemas.microsoft.com/office/drawing/2014/main" id="{D8C06B7C-9A99-F748-BAA1-C2274F0338E6}"/>
                </a:ext>
              </a:extLst>
            </p:cNvPr>
            <p:cNvSpPr txBox="1"/>
            <p:nvPr/>
          </p:nvSpPr>
          <p:spPr>
            <a:xfrm>
              <a:off x="904072" y="2404234"/>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
              </a:r>
            </a:p>
          </p:txBody>
        </p:sp>
        <p:sp>
          <p:nvSpPr>
            <p:cNvPr id="31" name="TextBox 30">
              <a:extLst>
                <a:ext uri="{FF2B5EF4-FFF2-40B4-BE49-F238E27FC236}">
                  <a16:creationId xmlns:a16="http://schemas.microsoft.com/office/drawing/2014/main" id="{E12034CD-D875-C743-875F-093E87967385}"/>
                </a:ext>
              </a:extLst>
            </p:cNvPr>
            <p:cNvSpPr txBox="1"/>
            <p:nvPr/>
          </p:nvSpPr>
          <p:spPr>
            <a:xfrm>
              <a:off x="1320760" y="1663454"/>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p</a:t>
              </a:r>
            </a:p>
          </p:txBody>
        </p:sp>
        <p:sp>
          <p:nvSpPr>
            <p:cNvPr id="50" name="TextBox 49">
              <a:extLst>
                <a:ext uri="{FF2B5EF4-FFF2-40B4-BE49-F238E27FC236}">
                  <a16:creationId xmlns:a16="http://schemas.microsoft.com/office/drawing/2014/main" id="{DE768E7F-CBC1-B348-8417-05D132B7F8E3}"/>
                </a:ext>
              </a:extLst>
            </p:cNvPr>
            <p:cNvSpPr txBox="1"/>
            <p:nvPr/>
          </p:nvSpPr>
          <p:spPr>
            <a:xfrm>
              <a:off x="275972"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2.0.0</a:t>
              </a:r>
            </a:p>
          </p:txBody>
        </p:sp>
        <p:sp>
          <p:nvSpPr>
            <p:cNvPr id="51" name="Hexagon 50">
              <a:extLst>
                <a:ext uri="{FF2B5EF4-FFF2-40B4-BE49-F238E27FC236}">
                  <a16:creationId xmlns:a16="http://schemas.microsoft.com/office/drawing/2014/main" id="{0CFF435B-5140-FC4B-AED7-D670738D4870}"/>
                </a:ext>
              </a:extLst>
            </p:cNvPr>
            <p:cNvSpPr/>
            <p:nvPr/>
          </p:nvSpPr>
          <p:spPr>
            <a:xfrm rot="19903338">
              <a:off x="3762541" y="2299401"/>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Hexagon 51">
              <a:extLst>
                <a:ext uri="{FF2B5EF4-FFF2-40B4-BE49-F238E27FC236}">
                  <a16:creationId xmlns:a16="http://schemas.microsoft.com/office/drawing/2014/main" id="{07C6EDFE-698E-AC4B-BF15-D842F3E372D5}"/>
                </a:ext>
              </a:extLst>
            </p:cNvPr>
            <p:cNvSpPr/>
            <p:nvPr/>
          </p:nvSpPr>
          <p:spPr>
            <a:xfrm rot="19903338">
              <a:off x="4584344"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Hexagon 52">
              <a:extLst>
                <a:ext uri="{FF2B5EF4-FFF2-40B4-BE49-F238E27FC236}">
                  <a16:creationId xmlns:a16="http://schemas.microsoft.com/office/drawing/2014/main" id="{AAD52A19-FED9-394D-B546-1761932B1D64}"/>
                </a:ext>
              </a:extLst>
            </p:cNvPr>
            <p:cNvSpPr/>
            <p:nvPr/>
          </p:nvSpPr>
          <p:spPr>
            <a:xfrm rot="19903338">
              <a:off x="4179230"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Hexagon 53">
              <a:extLst>
                <a:ext uri="{FF2B5EF4-FFF2-40B4-BE49-F238E27FC236}">
                  <a16:creationId xmlns:a16="http://schemas.microsoft.com/office/drawing/2014/main" id="{736B531F-12AB-4A4A-9A0C-35E0B7BBC90D}"/>
                </a:ext>
              </a:extLst>
            </p:cNvPr>
            <p:cNvSpPr/>
            <p:nvPr/>
          </p:nvSpPr>
          <p:spPr>
            <a:xfrm rot="19903338">
              <a:off x="5012608"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Hexagon 54">
              <a:extLst>
                <a:ext uri="{FF2B5EF4-FFF2-40B4-BE49-F238E27FC236}">
                  <a16:creationId xmlns:a16="http://schemas.microsoft.com/office/drawing/2014/main" id="{3CE2FA8D-40DF-874F-9461-C23BDBADA234}"/>
                </a:ext>
              </a:extLst>
            </p:cNvPr>
            <p:cNvSpPr/>
            <p:nvPr/>
          </p:nvSpPr>
          <p:spPr>
            <a:xfrm rot="19903338">
              <a:off x="3345852"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Hexagon 55">
              <a:extLst>
                <a:ext uri="{FF2B5EF4-FFF2-40B4-BE49-F238E27FC236}">
                  <a16:creationId xmlns:a16="http://schemas.microsoft.com/office/drawing/2014/main" id="{D400A259-849D-5047-9C5F-6206B250FAF3}"/>
                </a:ext>
              </a:extLst>
            </p:cNvPr>
            <p:cNvSpPr/>
            <p:nvPr/>
          </p:nvSpPr>
          <p:spPr>
            <a:xfrm rot="19903338">
              <a:off x="4179230" y="1576610"/>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F5E1F19C-6526-974C-B9F7-46763D25FB43}"/>
                </a:ext>
              </a:extLst>
            </p:cNvPr>
            <p:cNvSpPr txBox="1"/>
            <p:nvPr/>
          </p:nvSpPr>
          <p:spPr>
            <a:xfrm>
              <a:off x="5198287" y="315658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58" name="TextBox 57">
              <a:extLst>
                <a:ext uri="{FF2B5EF4-FFF2-40B4-BE49-F238E27FC236}">
                  <a16:creationId xmlns:a16="http://schemas.microsoft.com/office/drawing/2014/main" id="{40FCA6CE-9BC5-7140-8157-5C79C73CCA41}"/>
                </a:ext>
              </a:extLst>
            </p:cNvPr>
            <p:cNvSpPr txBox="1"/>
            <p:nvPr/>
          </p:nvSpPr>
          <p:spPr>
            <a:xfrm>
              <a:off x="4364910" y="313343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59" name="TextBox 58">
              <a:extLst>
                <a:ext uri="{FF2B5EF4-FFF2-40B4-BE49-F238E27FC236}">
                  <a16:creationId xmlns:a16="http://schemas.microsoft.com/office/drawing/2014/main" id="{9E0361CA-CC03-2C40-A9ED-60F01D978AED}"/>
                </a:ext>
              </a:extLst>
            </p:cNvPr>
            <p:cNvSpPr txBox="1"/>
            <p:nvPr/>
          </p:nvSpPr>
          <p:spPr>
            <a:xfrm>
              <a:off x="3948221" y="240423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60" name="TextBox 59">
              <a:extLst>
                <a:ext uri="{FF2B5EF4-FFF2-40B4-BE49-F238E27FC236}">
                  <a16:creationId xmlns:a16="http://schemas.microsoft.com/office/drawing/2014/main" id="{A87F5211-E8C3-5249-8278-C8C02CB5CCA2}"/>
                </a:ext>
              </a:extLst>
            </p:cNvPr>
            <p:cNvSpPr txBox="1"/>
            <p:nvPr/>
          </p:nvSpPr>
          <p:spPr>
            <a:xfrm>
              <a:off x="4364909" y="166345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61" name="TextBox 60">
              <a:extLst>
                <a:ext uri="{FF2B5EF4-FFF2-40B4-BE49-F238E27FC236}">
                  <a16:creationId xmlns:a16="http://schemas.microsoft.com/office/drawing/2014/main" id="{00C359C2-1317-834E-94EE-17A248798B4F}"/>
                </a:ext>
              </a:extLst>
            </p:cNvPr>
            <p:cNvSpPr txBox="1"/>
            <p:nvPr/>
          </p:nvSpPr>
          <p:spPr>
            <a:xfrm>
              <a:off x="3331688"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2.0.0</a:t>
              </a:r>
            </a:p>
          </p:txBody>
        </p:sp>
        <p:sp>
          <p:nvSpPr>
            <p:cNvPr id="62" name="Google Shape;98;p5">
              <a:extLst>
                <a:ext uri="{FF2B5EF4-FFF2-40B4-BE49-F238E27FC236}">
                  <a16:creationId xmlns:a16="http://schemas.microsoft.com/office/drawing/2014/main" id="{E33BE669-D086-A448-9D82-486D21284F75}"/>
                </a:ext>
              </a:extLst>
            </p:cNvPr>
            <p:cNvSpPr txBox="1">
              <a:spLocks/>
            </p:cNvSpPr>
            <p:nvPr/>
          </p:nvSpPr>
          <p:spPr>
            <a:xfrm>
              <a:off x="5773733" y="2233695"/>
              <a:ext cx="833377" cy="54325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4000" dirty="0">
                  <a:solidFill>
                    <a:schemeClr val="tx2">
                      <a:lumMod val="50000"/>
                    </a:schemeClr>
                  </a:solidFill>
                  <a:sym typeface="Wingdings" pitchFamily="2" charset="2"/>
                </a:rPr>
                <a:t></a:t>
              </a:r>
              <a:endParaRPr lang="en-US" sz="4000" dirty="0">
                <a:solidFill>
                  <a:schemeClr val="tx2">
                    <a:lumMod val="50000"/>
                  </a:schemeClr>
                </a:solidFill>
              </a:endParaRPr>
            </a:p>
          </p:txBody>
        </p:sp>
        <p:sp>
          <p:nvSpPr>
            <p:cNvPr id="63" name="Hexagon 62">
              <a:extLst>
                <a:ext uri="{FF2B5EF4-FFF2-40B4-BE49-F238E27FC236}">
                  <a16:creationId xmlns:a16="http://schemas.microsoft.com/office/drawing/2014/main" id="{C3F60684-C1A3-DD49-A554-46AED10034B0}"/>
                </a:ext>
              </a:extLst>
            </p:cNvPr>
            <p:cNvSpPr/>
            <p:nvPr/>
          </p:nvSpPr>
          <p:spPr>
            <a:xfrm rot="19903338">
              <a:off x="6876128" y="2299401"/>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4" name="Hexagon 63">
              <a:extLst>
                <a:ext uri="{FF2B5EF4-FFF2-40B4-BE49-F238E27FC236}">
                  <a16:creationId xmlns:a16="http://schemas.microsoft.com/office/drawing/2014/main" id="{3DC666DF-7768-5247-8EDF-299CEF7C25C1}"/>
                </a:ext>
              </a:extLst>
            </p:cNvPr>
            <p:cNvSpPr/>
            <p:nvPr/>
          </p:nvSpPr>
          <p:spPr>
            <a:xfrm rot="19903338">
              <a:off x="7697931" y="2299402"/>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5" name="Hexagon 64">
              <a:extLst>
                <a:ext uri="{FF2B5EF4-FFF2-40B4-BE49-F238E27FC236}">
                  <a16:creationId xmlns:a16="http://schemas.microsoft.com/office/drawing/2014/main" id="{F433C799-9238-9845-8F07-D671958321C2}"/>
                </a:ext>
              </a:extLst>
            </p:cNvPr>
            <p:cNvSpPr/>
            <p:nvPr/>
          </p:nvSpPr>
          <p:spPr>
            <a:xfrm rot="19903338">
              <a:off x="7292817"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6" name="Hexagon 65">
              <a:extLst>
                <a:ext uri="{FF2B5EF4-FFF2-40B4-BE49-F238E27FC236}">
                  <a16:creationId xmlns:a16="http://schemas.microsoft.com/office/drawing/2014/main" id="{631BD7F5-C084-FC40-93D9-D7B9DB0E2287}"/>
                </a:ext>
              </a:extLst>
            </p:cNvPr>
            <p:cNvSpPr/>
            <p:nvPr/>
          </p:nvSpPr>
          <p:spPr>
            <a:xfrm rot="19903338">
              <a:off x="6459439"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7" name="Hexagon 66">
              <a:extLst>
                <a:ext uri="{FF2B5EF4-FFF2-40B4-BE49-F238E27FC236}">
                  <a16:creationId xmlns:a16="http://schemas.microsoft.com/office/drawing/2014/main" id="{F714AA35-A2F4-8F42-81FE-45741B039411}"/>
                </a:ext>
              </a:extLst>
            </p:cNvPr>
            <p:cNvSpPr/>
            <p:nvPr/>
          </p:nvSpPr>
          <p:spPr>
            <a:xfrm rot="19903338">
              <a:off x="7292817" y="1576610"/>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9" name="TextBox 68">
              <a:extLst>
                <a:ext uri="{FF2B5EF4-FFF2-40B4-BE49-F238E27FC236}">
                  <a16:creationId xmlns:a16="http://schemas.microsoft.com/office/drawing/2014/main" id="{43F02958-4C99-FE47-871D-933D6AF2FCA9}"/>
                </a:ext>
              </a:extLst>
            </p:cNvPr>
            <p:cNvSpPr txBox="1"/>
            <p:nvPr/>
          </p:nvSpPr>
          <p:spPr>
            <a:xfrm>
              <a:off x="6456853" y="970635"/>
              <a:ext cx="2550299" cy="461665"/>
            </a:xfrm>
            <a:prstGeom prst="rect">
              <a:avLst/>
            </a:prstGeom>
            <a:noFill/>
          </p:spPr>
          <p:txBody>
            <a:bodyPr wrap="square" rtlCol="0">
              <a:spAutoFit/>
            </a:bodyPr>
            <a:lstStyle/>
            <a:p>
              <a:pPr algn="ctr"/>
              <a:r>
                <a:rPr lang="en-US" sz="2400" dirty="0">
                  <a:solidFill>
                    <a:srgbClr val="4F97D1"/>
                  </a:solidFill>
                  <a:latin typeface="Roboto Mono" pitchFamily="2" charset="0"/>
                  <a:ea typeface="Roboto Mono" pitchFamily="2" charset="0"/>
                </a:rPr>
                <a:t>2.0.1</a:t>
              </a:r>
            </a:p>
          </p:txBody>
        </p:sp>
        <p:sp>
          <p:nvSpPr>
            <p:cNvPr id="74" name="Hexagon 73">
              <a:extLst>
                <a:ext uri="{FF2B5EF4-FFF2-40B4-BE49-F238E27FC236}">
                  <a16:creationId xmlns:a16="http://schemas.microsoft.com/office/drawing/2014/main" id="{7397B314-18F8-A744-B1AC-D220CA622F24}"/>
                </a:ext>
              </a:extLst>
            </p:cNvPr>
            <p:cNvSpPr/>
            <p:nvPr/>
          </p:nvSpPr>
          <p:spPr>
            <a:xfrm rot="19903338">
              <a:off x="8126195" y="3017033"/>
              <a:ext cx="832075" cy="740780"/>
            </a:xfrm>
            <a:prstGeom prst="hexagon">
              <a:avLst/>
            </a:prstGeom>
            <a:noFill/>
            <a:ln>
              <a:solidFill>
                <a:schemeClr val="tx2">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75" name="TextBox 74">
              <a:extLst>
                <a:ext uri="{FF2B5EF4-FFF2-40B4-BE49-F238E27FC236}">
                  <a16:creationId xmlns:a16="http://schemas.microsoft.com/office/drawing/2014/main" id="{A71D245E-43BA-4448-B1B8-4507AD56F639}"/>
                </a:ext>
              </a:extLst>
            </p:cNvPr>
            <p:cNvSpPr txBox="1"/>
            <p:nvPr/>
          </p:nvSpPr>
          <p:spPr>
            <a:xfrm>
              <a:off x="7883612" y="240423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76" name="TextBox 75">
              <a:extLst>
                <a:ext uri="{FF2B5EF4-FFF2-40B4-BE49-F238E27FC236}">
                  <a16:creationId xmlns:a16="http://schemas.microsoft.com/office/drawing/2014/main" id="{6B7A2EA1-C7E7-7F4F-94AB-FC55A0DAD4AF}"/>
                </a:ext>
              </a:extLst>
            </p:cNvPr>
            <p:cNvSpPr txBox="1"/>
            <p:nvPr/>
          </p:nvSpPr>
          <p:spPr>
            <a:xfrm>
              <a:off x="8311877" y="3156589"/>
              <a:ext cx="465019" cy="461665"/>
            </a:xfrm>
            <a:prstGeom prst="rect">
              <a:avLst/>
            </a:prstGeom>
            <a:noFill/>
          </p:spPr>
          <p:txBody>
            <a:bodyPr wrap="square" rtlCol="0">
              <a:spAutoFit/>
            </a:bodyPr>
            <a:lstStyle/>
            <a:p>
              <a:pPr algn="ctr"/>
              <a:r>
                <a:rPr lang="en-US" sz="2400" b="1" dirty="0">
                  <a:solidFill>
                    <a:srgbClr val="EF5E25"/>
                  </a:solidFill>
                  <a:latin typeface="Public Sans" pitchFamily="2" charset="77"/>
                </a:rPr>
                <a:t>M</a:t>
              </a:r>
            </a:p>
          </p:txBody>
        </p:sp>
      </p:grpSp>
      <p:sp>
        <p:nvSpPr>
          <p:cNvPr id="35" name="TextBox 34">
            <a:extLst>
              <a:ext uri="{FF2B5EF4-FFF2-40B4-BE49-F238E27FC236}">
                <a16:creationId xmlns:a16="http://schemas.microsoft.com/office/drawing/2014/main" id="{18F1C8AB-912C-E54F-93E1-DCEE7B906CB3}"/>
              </a:ext>
            </a:extLst>
          </p:cNvPr>
          <p:cNvSpPr txBox="1"/>
          <p:nvPr/>
        </p:nvSpPr>
        <p:spPr>
          <a:xfrm>
            <a:off x="264391" y="3945460"/>
            <a:ext cx="2550299" cy="584775"/>
          </a:xfrm>
          <a:prstGeom prst="rect">
            <a:avLst/>
          </a:prstGeom>
          <a:noFill/>
        </p:spPr>
        <p:txBody>
          <a:bodyPr wrap="square" rtlCol="0">
            <a:spAutoFit/>
          </a:bodyPr>
          <a:lstStyle/>
          <a:p>
            <a:pPr algn="ctr"/>
            <a:r>
              <a:rPr lang="en-US" sz="1600" b="1" dirty="0">
                <a:solidFill>
                  <a:schemeClr val="bg1"/>
                </a:solidFill>
                <a:latin typeface="Public Sans" pitchFamily="2" charset="77"/>
              </a:rPr>
              <a:t>Major changes in any individual component…</a:t>
            </a:r>
          </a:p>
        </p:txBody>
      </p:sp>
      <p:sp>
        <p:nvSpPr>
          <p:cNvPr id="36" name="TextBox 35">
            <a:extLst>
              <a:ext uri="{FF2B5EF4-FFF2-40B4-BE49-F238E27FC236}">
                <a16:creationId xmlns:a16="http://schemas.microsoft.com/office/drawing/2014/main" id="{FE507CF3-346D-854A-A668-42B29BA27BFD}"/>
              </a:ext>
            </a:extLst>
          </p:cNvPr>
          <p:cNvSpPr txBox="1"/>
          <p:nvPr/>
        </p:nvSpPr>
        <p:spPr>
          <a:xfrm>
            <a:off x="3040761" y="3945460"/>
            <a:ext cx="3085862" cy="830997"/>
          </a:xfrm>
          <a:prstGeom prst="rect">
            <a:avLst/>
          </a:prstGeom>
          <a:noFill/>
        </p:spPr>
        <p:txBody>
          <a:bodyPr wrap="square" rtlCol="0">
            <a:spAutoFit/>
          </a:bodyPr>
          <a:lstStyle/>
          <a:p>
            <a:pPr algn="ctr"/>
            <a:r>
              <a:rPr lang="en-US" sz="1600" b="1" dirty="0">
                <a:solidFill>
                  <a:schemeClr val="bg1"/>
                </a:solidFill>
                <a:latin typeface="Public Sans" pitchFamily="2" charset="77"/>
              </a:rPr>
              <a:t>…can prevent teams from adopting patches in unrelated components…</a:t>
            </a:r>
          </a:p>
        </p:txBody>
      </p:sp>
      <p:sp>
        <p:nvSpPr>
          <p:cNvPr id="68" name="TextBox 67">
            <a:extLst>
              <a:ext uri="{FF2B5EF4-FFF2-40B4-BE49-F238E27FC236}">
                <a16:creationId xmlns:a16="http://schemas.microsoft.com/office/drawing/2014/main" id="{6418C4DD-B2D3-2944-91E7-E7748E3F51C0}"/>
              </a:ext>
            </a:extLst>
          </p:cNvPr>
          <p:cNvSpPr txBox="1"/>
          <p:nvPr/>
        </p:nvSpPr>
        <p:spPr>
          <a:xfrm>
            <a:off x="6445279" y="3945460"/>
            <a:ext cx="2550299" cy="830997"/>
          </a:xfrm>
          <a:prstGeom prst="rect">
            <a:avLst/>
          </a:prstGeom>
          <a:noFill/>
        </p:spPr>
        <p:txBody>
          <a:bodyPr wrap="square" rtlCol="0">
            <a:spAutoFit/>
          </a:bodyPr>
          <a:lstStyle/>
          <a:p>
            <a:pPr algn="ctr"/>
            <a:r>
              <a:rPr lang="en-US" sz="1600" b="1" dirty="0">
                <a:solidFill>
                  <a:schemeClr val="bg1"/>
                </a:solidFill>
                <a:latin typeface="Public Sans" pitchFamily="2" charset="77"/>
              </a:rPr>
              <a:t>…and can block subsequent patches </a:t>
            </a:r>
            <a:br>
              <a:rPr lang="en-US" sz="1600" b="1" dirty="0">
                <a:solidFill>
                  <a:schemeClr val="bg1"/>
                </a:solidFill>
                <a:latin typeface="Public Sans" pitchFamily="2" charset="77"/>
              </a:rPr>
            </a:br>
            <a:r>
              <a:rPr lang="en-US" sz="1600" b="1" dirty="0">
                <a:solidFill>
                  <a:schemeClr val="bg1"/>
                </a:solidFill>
                <a:latin typeface="Public Sans" pitchFamily="2" charset="77"/>
              </a:rPr>
              <a:t>as well.</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7651045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32250"/>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rgbClr val="4F97D1"/>
                </a:solidFill>
                <a:latin typeface="Public Sans"/>
                <a:ea typeface="Public Sans"/>
                <a:cs typeface="Public Sans"/>
                <a:sym typeface="Public Sans"/>
              </a:rPr>
              <a:t>Battleships inhibit necessary changes</a:t>
            </a:r>
            <a:endParaRPr sz="3200" dirty="0">
              <a:solidFill>
                <a:srgbClr val="04CF85"/>
              </a:solidFill>
              <a:latin typeface="Public Sans"/>
              <a:ea typeface="Public Sans"/>
              <a:cs typeface="Public Sans"/>
              <a:sym typeface="Public Sans"/>
            </a:endParaRPr>
          </a:p>
        </p:txBody>
      </p:sp>
      <p:grpSp>
        <p:nvGrpSpPr>
          <p:cNvPr id="2" name="Group 1" descr="Diagram: As a codebase matures from 2.0.0 to 2.2.0 and 2.25.0+, a major change goes unbuilt as minor and patch changes proceed">
            <a:extLst>
              <a:ext uri="{FF2B5EF4-FFF2-40B4-BE49-F238E27FC236}">
                <a16:creationId xmlns:a16="http://schemas.microsoft.com/office/drawing/2014/main" id="{F8C76F34-01E1-2E4E-98BA-010DB516436B}"/>
              </a:ext>
            </a:extLst>
          </p:cNvPr>
          <p:cNvGrpSpPr/>
          <p:nvPr/>
        </p:nvGrpSpPr>
        <p:grpSpPr>
          <a:xfrm>
            <a:off x="275972" y="970635"/>
            <a:ext cx="8731180" cy="2787178"/>
            <a:chOff x="275972" y="970635"/>
            <a:chExt cx="8731180" cy="2787178"/>
          </a:xfrm>
        </p:grpSpPr>
        <p:sp>
          <p:nvSpPr>
            <p:cNvPr id="16" name="Hexagon 15">
              <a:extLst>
                <a:ext uri="{FF2B5EF4-FFF2-40B4-BE49-F238E27FC236}">
                  <a16:creationId xmlns:a16="http://schemas.microsoft.com/office/drawing/2014/main" id="{01491CC4-FCB4-6549-82E8-D87328F54D34}"/>
                </a:ext>
              </a:extLst>
            </p:cNvPr>
            <p:cNvSpPr/>
            <p:nvPr/>
          </p:nvSpPr>
          <p:spPr>
            <a:xfrm rot="19903338">
              <a:off x="718392" y="2299401"/>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2CA2E16E-BD12-DB41-87E5-99C0BDEC4E44}"/>
                </a:ext>
              </a:extLst>
            </p:cNvPr>
            <p:cNvSpPr/>
            <p:nvPr/>
          </p:nvSpPr>
          <p:spPr>
            <a:xfrm rot="19903338">
              <a:off x="1540195"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86FD5CBA-A2C0-754F-9CEE-4F87961DCA30}"/>
                </a:ext>
              </a:extLst>
            </p:cNvPr>
            <p:cNvSpPr/>
            <p:nvPr/>
          </p:nvSpPr>
          <p:spPr>
            <a:xfrm rot="19903338">
              <a:off x="1135081" y="3017032"/>
              <a:ext cx="832075" cy="740780"/>
            </a:xfrm>
            <a:prstGeom prst="hexagon">
              <a:avLst/>
            </a:prstGeom>
            <a:noFill/>
            <a:ln>
              <a:solidFill>
                <a:srgbClr val="FFBE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EB4799EB-86F0-4140-BD55-68A75B262101}"/>
                </a:ext>
              </a:extLst>
            </p:cNvPr>
            <p:cNvSpPr/>
            <p:nvPr/>
          </p:nvSpPr>
          <p:spPr>
            <a:xfrm rot="19903338">
              <a:off x="1968461" y="3017033"/>
              <a:ext cx="832075" cy="740780"/>
            </a:xfrm>
            <a:prstGeom prst="hexagon">
              <a:avLst/>
            </a:prstGeom>
            <a:noFill/>
            <a:ln>
              <a:solidFill>
                <a:srgbClr val="EF5E2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8C553AF5-272B-7045-BC7A-EC564C661503}"/>
                </a:ext>
              </a:extLst>
            </p:cNvPr>
            <p:cNvSpPr/>
            <p:nvPr/>
          </p:nvSpPr>
          <p:spPr>
            <a:xfrm rot="19903338">
              <a:off x="301703"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a:extLst>
                <a:ext uri="{FF2B5EF4-FFF2-40B4-BE49-F238E27FC236}">
                  <a16:creationId xmlns:a16="http://schemas.microsoft.com/office/drawing/2014/main" id="{503F285E-0ECC-D640-A221-B914BCD8E434}"/>
                </a:ext>
              </a:extLst>
            </p:cNvPr>
            <p:cNvSpPr/>
            <p:nvPr/>
          </p:nvSpPr>
          <p:spPr>
            <a:xfrm rot="19903338">
              <a:off x="1135081" y="1576610"/>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3EC3405-C573-0B49-9D16-4FF0F7FBB2BD}"/>
                </a:ext>
              </a:extLst>
            </p:cNvPr>
            <p:cNvSpPr txBox="1"/>
            <p:nvPr/>
          </p:nvSpPr>
          <p:spPr>
            <a:xfrm>
              <a:off x="2154138" y="315658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29" name="TextBox 28">
              <a:extLst>
                <a:ext uri="{FF2B5EF4-FFF2-40B4-BE49-F238E27FC236}">
                  <a16:creationId xmlns:a16="http://schemas.microsoft.com/office/drawing/2014/main" id="{4B21DCD2-A125-BD4D-A42D-DA672029CEDC}"/>
                </a:ext>
              </a:extLst>
            </p:cNvPr>
            <p:cNvSpPr txBox="1"/>
            <p:nvPr/>
          </p:nvSpPr>
          <p:spPr>
            <a:xfrm>
              <a:off x="1320761" y="3133439"/>
              <a:ext cx="465019" cy="461665"/>
            </a:xfrm>
            <a:prstGeom prst="rect">
              <a:avLst/>
            </a:prstGeom>
            <a:noFill/>
          </p:spPr>
          <p:txBody>
            <a:bodyPr wrap="square" rtlCol="0">
              <a:spAutoFit/>
            </a:bodyPr>
            <a:lstStyle/>
            <a:p>
              <a:pPr algn="ctr"/>
              <a:r>
                <a:rPr lang="en-US" sz="2400" b="1" dirty="0">
                  <a:solidFill>
                    <a:srgbClr val="FFBE2E"/>
                  </a:solidFill>
                  <a:latin typeface="Public Sans" pitchFamily="2" charset="77"/>
                </a:rPr>
                <a:t>m</a:t>
              </a:r>
            </a:p>
          </p:txBody>
        </p:sp>
        <p:sp>
          <p:nvSpPr>
            <p:cNvPr id="30" name="TextBox 29">
              <a:extLst>
                <a:ext uri="{FF2B5EF4-FFF2-40B4-BE49-F238E27FC236}">
                  <a16:creationId xmlns:a16="http://schemas.microsoft.com/office/drawing/2014/main" id="{D8C06B7C-9A99-F748-BAA1-C2274F0338E6}"/>
                </a:ext>
              </a:extLst>
            </p:cNvPr>
            <p:cNvSpPr txBox="1"/>
            <p:nvPr/>
          </p:nvSpPr>
          <p:spPr>
            <a:xfrm>
              <a:off x="904072" y="240423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31" name="TextBox 30">
              <a:extLst>
                <a:ext uri="{FF2B5EF4-FFF2-40B4-BE49-F238E27FC236}">
                  <a16:creationId xmlns:a16="http://schemas.microsoft.com/office/drawing/2014/main" id="{E12034CD-D875-C743-875F-093E87967385}"/>
                </a:ext>
              </a:extLst>
            </p:cNvPr>
            <p:cNvSpPr txBox="1"/>
            <p:nvPr/>
          </p:nvSpPr>
          <p:spPr>
            <a:xfrm>
              <a:off x="1320760" y="166345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sp>
          <p:nvSpPr>
            <p:cNvPr id="50" name="TextBox 49">
              <a:extLst>
                <a:ext uri="{FF2B5EF4-FFF2-40B4-BE49-F238E27FC236}">
                  <a16:creationId xmlns:a16="http://schemas.microsoft.com/office/drawing/2014/main" id="{DE768E7F-CBC1-B348-8417-05D132B7F8E3}"/>
                </a:ext>
              </a:extLst>
            </p:cNvPr>
            <p:cNvSpPr txBox="1"/>
            <p:nvPr/>
          </p:nvSpPr>
          <p:spPr>
            <a:xfrm>
              <a:off x="275972"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2.0.0</a:t>
              </a:r>
            </a:p>
          </p:txBody>
        </p:sp>
        <p:sp>
          <p:nvSpPr>
            <p:cNvPr id="51" name="Hexagon 50">
              <a:extLst>
                <a:ext uri="{FF2B5EF4-FFF2-40B4-BE49-F238E27FC236}">
                  <a16:creationId xmlns:a16="http://schemas.microsoft.com/office/drawing/2014/main" id="{0CFF435B-5140-FC4B-AED7-D670738D4870}"/>
                </a:ext>
              </a:extLst>
            </p:cNvPr>
            <p:cNvSpPr/>
            <p:nvPr/>
          </p:nvSpPr>
          <p:spPr>
            <a:xfrm rot="19903338">
              <a:off x="3762541" y="2299401"/>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Hexagon 51">
              <a:extLst>
                <a:ext uri="{FF2B5EF4-FFF2-40B4-BE49-F238E27FC236}">
                  <a16:creationId xmlns:a16="http://schemas.microsoft.com/office/drawing/2014/main" id="{07C6EDFE-698E-AC4B-BF15-D842F3E372D5}"/>
                </a:ext>
              </a:extLst>
            </p:cNvPr>
            <p:cNvSpPr/>
            <p:nvPr/>
          </p:nvSpPr>
          <p:spPr>
            <a:xfrm rot="19903338">
              <a:off x="4584344" y="2299402"/>
              <a:ext cx="832075" cy="740780"/>
            </a:xfrm>
            <a:prstGeom prst="hexagon">
              <a:avLst/>
            </a:prstGeom>
            <a:noFill/>
            <a:ln>
              <a:solidFill>
                <a:srgbClr val="4F97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Hexagon 52">
              <a:extLst>
                <a:ext uri="{FF2B5EF4-FFF2-40B4-BE49-F238E27FC236}">
                  <a16:creationId xmlns:a16="http://schemas.microsoft.com/office/drawing/2014/main" id="{AAD52A19-FED9-394D-B546-1761932B1D64}"/>
                </a:ext>
              </a:extLst>
            </p:cNvPr>
            <p:cNvSpPr/>
            <p:nvPr/>
          </p:nvSpPr>
          <p:spPr>
            <a:xfrm rot="19903338">
              <a:off x="4179230"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Hexagon 53">
              <a:extLst>
                <a:ext uri="{FF2B5EF4-FFF2-40B4-BE49-F238E27FC236}">
                  <a16:creationId xmlns:a16="http://schemas.microsoft.com/office/drawing/2014/main" id="{736B531F-12AB-4A4A-9A0C-35E0B7BBC90D}"/>
                </a:ext>
              </a:extLst>
            </p:cNvPr>
            <p:cNvSpPr/>
            <p:nvPr/>
          </p:nvSpPr>
          <p:spPr>
            <a:xfrm rot="19903338">
              <a:off x="5012608" y="3017033"/>
              <a:ext cx="832075" cy="740780"/>
            </a:xfrm>
            <a:prstGeom prst="hexagon">
              <a:avLst/>
            </a:prstGeom>
            <a:noFill/>
            <a:ln>
              <a:solidFill>
                <a:srgbClr val="EF5E2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55" name="Hexagon 54">
              <a:extLst>
                <a:ext uri="{FF2B5EF4-FFF2-40B4-BE49-F238E27FC236}">
                  <a16:creationId xmlns:a16="http://schemas.microsoft.com/office/drawing/2014/main" id="{3CE2FA8D-40DF-874F-9461-C23BDBADA234}"/>
                </a:ext>
              </a:extLst>
            </p:cNvPr>
            <p:cNvSpPr/>
            <p:nvPr/>
          </p:nvSpPr>
          <p:spPr>
            <a:xfrm rot="19903338">
              <a:off x="3345852" y="3017033"/>
              <a:ext cx="832075" cy="740780"/>
            </a:xfrm>
            <a:prstGeom prst="hexagon">
              <a:avLst/>
            </a:prstGeom>
            <a:noFill/>
            <a:ln>
              <a:solidFill>
                <a:srgbClr val="FFBE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Hexagon 55">
              <a:extLst>
                <a:ext uri="{FF2B5EF4-FFF2-40B4-BE49-F238E27FC236}">
                  <a16:creationId xmlns:a16="http://schemas.microsoft.com/office/drawing/2014/main" id="{D400A259-849D-5047-9C5F-6206B250FAF3}"/>
                </a:ext>
              </a:extLst>
            </p:cNvPr>
            <p:cNvSpPr/>
            <p:nvPr/>
          </p:nvSpPr>
          <p:spPr>
            <a:xfrm rot="19903338">
              <a:off x="4179230" y="1576610"/>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F5E1F19C-6526-974C-B9F7-46763D25FB43}"/>
                </a:ext>
              </a:extLst>
            </p:cNvPr>
            <p:cNvSpPr txBox="1"/>
            <p:nvPr/>
          </p:nvSpPr>
          <p:spPr>
            <a:xfrm>
              <a:off x="5198287" y="315658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58" name="TextBox 57">
              <a:extLst>
                <a:ext uri="{FF2B5EF4-FFF2-40B4-BE49-F238E27FC236}">
                  <a16:creationId xmlns:a16="http://schemas.microsoft.com/office/drawing/2014/main" id="{40FCA6CE-9BC5-7140-8157-5C79C73CCA41}"/>
                </a:ext>
              </a:extLst>
            </p:cNvPr>
            <p:cNvSpPr txBox="1"/>
            <p:nvPr/>
          </p:nvSpPr>
          <p:spPr>
            <a:xfrm>
              <a:off x="3521680" y="3133439"/>
              <a:ext cx="465019" cy="461665"/>
            </a:xfrm>
            <a:prstGeom prst="rect">
              <a:avLst/>
            </a:prstGeom>
            <a:noFill/>
          </p:spPr>
          <p:txBody>
            <a:bodyPr wrap="square" rtlCol="0">
              <a:spAutoFit/>
            </a:bodyPr>
            <a:lstStyle/>
            <a:p>
              <a:pPr algn="ctr"/>
              <a:r>
                <a:rPr lang="en-US" sz="2400" b="1" dirty="0">
                  <a:solidFill>
                    <a:srgbClr val="FFBE2E"/>
                  </a:solidFill>
                  <a:latin typeface="Public Sans" pitchFamily="2" charset="77"/>
                </a:rPr>
                <a:t>m</a:t>
              </a:r>
            </a:p>
          </p:txBody>
        </p:sp>
        <p:sp>
          <p:nvSpPr>
            <p:cNvPr id="61" name="TextBox 60">
              <a:extLst>
                <a:ext uri="{FF2B5EF4-FFF2-40B4-BE49-F238E27FC236}">
                  <a16:creationId xmlns:a16="http://schemas.microsoft.com/office/drawing/2014/main" id="{00C359C2-1317-834E-94EE-17A248798B4F}"/>
                </a:ext>
              </a:extLst>
            </p:cNvPr>
            <p:cNvSpPr txBox="1"/>
            <p:nvPr/>
          </p:nvSpPr>
          <p:spPr>
            <a:xfrm>
              <a:off x="3331688"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2.1.0</a:t>
              </a:r>
            </a:p>
          </p:txBody>
        </p:sp>
        <p:sp>
          <p:nvSpPr>
            <p:cNvPr id="62" name="Google Shape;98;p5">
              <a:extLst>
                <a:ext uri="{FF2B5EF4-FFF2-40B4-BE49-F238E27FC236}">
                  <a16:creationId xmlns:a16="http://schemas.microsoft.com/office/drawing/2014/main" id="{E33BE669-D086-A448-9D82-486D21284F75}"/>
                </a:ext>
              </a:extLst>
            </p:cNvPr>
            <p:cNvSpPr txBox="1">
              <a:spLocks/>
            </p:cNvSpPr>
            <p:nvPr/>
          </p:nvSpPr>
          <p:spPr>
            <a:xfrm>
              <a:off x="5773733" y="2233695"/>
              <a:ext cx="833377" cy="543254"/>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400"/>
                <a:buFont typeface="Public Sans"/>
                <a:buNone/>
                <a:defRPr sz="1400" b="1"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pPr algn="ctr">
                <a:lnSpc>
                  <a:spcPct val="95000"/>
                </a:lnSpc>
                <a:buSzPts val="1100"/>
              </a:pPr>
              <a:r>
                <a:rPr lang="en-US" sz="4000" dirty="0">
                  <a:solidFill>
                    <a:schemeClr val="tx2">
                      <a:lumMod val="50000"/>
                    </a:schemeClr>
                  </a:solidFill>
                  <a:sym typeface="Wingdings" pitchFamily="2" charset="2"/>
                </a:rPr>
                <a:t></a:t>
              </a:r>
              <a:endParaRPr lang="en-US" sz="4000" dirty="0">
                <a:solidFill>
                  <a:schemeClr val="tx2">
                    <a:lumMod val="50000"/>
                  </a:schemeClr>
                </a:solidFill>
              </a:endParaRPr>
            </a:p>
          </p:txBody>
        </p:sp>
        <p:sp>
          <p:nvSpPr>
            <p:cNvPr id="63" name="Hexagon 62">
              <a:extLst>
                <a:ext uri="{FF2B5EF4-FFF2-40B4-BE49-F238E27FC236}">
                  <a16:creationId xmlns:a16="http://schemas.microsoft.com/office/drawing/2014/main" id="{C3F60684-C1A3-DD49-A554-46AED10034B0}"/>
                </a:ext>
              </a:extLst>
            </p:cNvPr>
            <p:cNvSpPr/>
            <p:nvPr/>
          </p:nvSpPr>
          <p:spPr>
            <a:xfrm rot="19903338">
              <a:off x="6876128" y="2299401"/>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4" name="Hexagon 63">
              <a:extLst>
                <a:ext uri="{FF2B5EF4-FFF2-40B4-BE49-F238E27FC236}">
                  <a16:creationId xmlns:a16="http://schemas.microsoft.com/office/drawing/2014/main" id="{3DC666DF-7768-5247-8EDF-299CEF7C25C1}"/>
                </a:ext>
              </a:extLst>
            </p:cNvPr>
            <p:cNvSpPr/>
            <p:nvPr/>
          </p:nvSpPr>
          <p:spPr>
            <a:xfrm rot="19903338">
              <a:off x="7697931" y="229940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5" name="Hexagon 64">
              <a:extLst>
                <a:ext uri="{FF2B5EF4-FFF2-40B4-BE49-F238E27FC236}">
                  <a16:creationId xmlns:a16="http://schemas.microsoft.com/office/drawing/2014/main" id="{F433C799-9238-9845-8F07-D671958321C2}"/>
                </a:ext>
              </a:extLst>
            </p:cNvPr>
            <p:cNvSpPr/>
            <p:nvPr/>
          </p:nvSpPr>
          <p:spPr>
            <a:xfrm rot="19903338">
              <a:off x="7292817" y="3017032"/>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6" name="Hexagon 65">
              <a:extLst>
                <a:ext uri="{FF2B5EF4-FFF2-40B4-BE49-F238E27FC236}">
                  <a16:creationId xmlns:a16="http://schemas.microsoft.com/office/drawing/2014/main" id="{631BD7F5-C084-FC40-93D9-D7B9DB0E2287}"/>
                </a:ext>
              </a:extLst>
            </p:cNvPr>
            <p:cNvSpPr/>
            <p:nvPr/>
          </p:nvSpPr>
          <p:spPr>
            <a:xfrm rot="19903338">
              <a:off x="6459439" y="3017033"/>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7" name="Hexagon 66">
              <a:extLst>
                <a:ext uri="{FF2B5EF4-FFF2-40B4-BE49-F238E27FC236}">
                  <a16:creationId xmlns:a16="http://schemas.microsoft.com/office/drawing/2014/main" id="{F714AA35-A2F4-8F42-81FE-45741B039411}"/>
                </a:ext>
              </a:extLst>
            </p:cNvPr>
            <p:cNvSpPr/>
            <p:nvPr/>
          </p:nvSpPr>
          <p:spPr>
            <a:xfrm rot="19903338">
              <a:off x="7292817" y="1576610"/>
              <a:ext cx="832075" cy="740780"/>
            </a:xfrm>
            <a:prstGeom prst="hexagon">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9" name="TextBox 68">
              <a:extLst>
                <a:ext uri="{FF2B5EF4-FFF2-40B4-BE49-F238E27FC236}">
                  <a16:creationId xmlns:a16="http://schemas.microsoft.com/office/drawing/2014/main" id="{43F02958-4C99-FE47-871D-933D6AF2FCA9}"/>
                </a:ext>
              </a:extLst>
            </p:cNvPr>
            <p:cNvSpPr txBox="1"/>
            <p:nvPr/>
          </p:nvSpPr>
          <p:spPr>
            <a:xfrm>
              <a:off x="6456853" y="970635"/>
              <a:ext cx="2550299" cy="461665"/>
            </a:xfrm>
            <a:prstGeom prst="rect">
              <a:avLst/>
            </a:prstGeom>
            <a:noFill/>
          </p:spPr>
          <p:txBody>
            <a:bodyPr wrap="square" rtlCol="0">
              <a:spAutoFit/>
            </a:bodyPr>
            <a:lstStyle/>
            <a:p>
              <a:pPr algn="ctr"/>
              <a:r>
                <a:rPr lang="en-US" sz="2400" dirty="0">
                  <a:solidFill>
                    <a:schemeClr val="tx2">
                      <a:lumMod val="50000"/>
                    </a:schemeClr>
                  </a:solidFill>
                  <a:latin typeface="Roboto Mono" pitchFamily="2" charset="0"/>
                  <a:ea typeface="Roboto Mono" pitchFamily="2" charset="0"/>
                </a:rPr>
                <a:t>2.25.0+</a:t>
              </a:r>
            </a:p>
          </p:txBody>
        </p:sp>
        <p:sp>
          <p:nvSpPr>
            <p:cNvPr id="74" name="Hexagon 73">
              <a:extLst>
                <a:ext uri="{FF2B5EF4-FFF2-40B4-BE49-F238E27FC236}">
                  <a16:creationId xmlns:a16="http://schemas.microsoft.com/office/drawing/2014/main" id="{7397B314-18F8-A744-B1AC-D220CA622F24}"/>
                </a:ext>
              </a:extLst>
            </p:cNvPr>
            <p:cNvSpPr/>
            <p:nvPr/>
          </p:nvSpPr>
          <p:spPr>
            <a:xfrm rot="19903338">
              <a:off x="8126195" y="3017033"/>
              <a:ext cx="832075" cy="740780"/>
            </a:xfrm>
            <a:prstGeom prst="hexagon">
              <a:avLst/>
            </a:prstGeom>
            <a:noFill/>
            <a:ln>
              <a:solidFill>
                <a:srgbClr val="EF5E2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76" name="TextBox 75">
              <a:extLst>
                <a:ext uri="{FF2B5EF4-FFF2-40B4-BE49-F238E27FC236}">
                  <a16:creationId xmlns:a16="http://schemas.microsoft.com/office/drawing/2014/main" id="{6B7A2EA1-C7E7-7F4F-94AB-FC55A0DAD4AF}"/>
                </a:ext>
              </a:extLst>
            </p:cNvPr>
            <p:cNvSpPr txBox="1"/>
            <p:nvPr/>
          </p:nvSpPr>
          <p:spPr>
            <a:xfrm>
              <a:off x="8311877" y="3156589"/>
              <a:ext cx="465019" cy="461665"/>
            </a:xfrm>
            <a:prstGeom prst="rect">
              <a:avLst/>
            </a:prstGeom>
            <a:noFill/>
          </p:spPr>
          <p:txBody>
            <a:bodyPr wrap="square" rtlCol="0">
              <a:spAutoFit/>
            </a:bodyPr>
            <a:lstStyle/>
            <a:p>
              <a:pPr algn="ctr"/>
              <a:r>
                <a:rPr lang="en-US" sz="2400" b="1" dirty="0">
                  <a:solidFill>
                    <a:schemeClr val="tx2">
                      <a:lumMod val="50000"/>
                    </a:schemeClr>
                  </a:solidFill>
                  <a:latin typeface="Public Sans" pitchFamily="2" charset="77"/>
                </a:rPr>
                <a:t>M</a:t>
              </a:r>
            </a:p>
          </p:txBody>
        </p:sp>
        <p:sp>
          <p:nvSpPr>
            <p:cNvPr id="39" name="TextBox 38">
              <a:extLst>
                <a:ext uri="{FF2B5EF4-FFF2-40B4-BE49-F238E27FC236}">
                  <a16:creationId xmlns:a16="http://schemas.microsoft.com/office/drawing/2014/main" id="{B2CAF3DA-0208-1F49-A624-613BD8C23B15}"/>
                </a:ext>
              </a:extLst>
            </p:cNvPr>
            <p:cNvSpPr txBox="1"/>
            <p:nvPr/>
          </p:nvSpPr>
          <p:spPr>
            <a:xfrm>
              <a:off x="4758449" y="2404234"/>
              <a:ext cx="465019" cy="461665"/>
            </a:xfrm>
            <a:prstGeom prst="rect">
              <a:avLst/>
            </a:prstGeom>
            <a:noFill/>
          </p:spPr>
          <p:txBody>
            <a:bodyPr wrap="square" rtlCol="0">
              <a:spAutoFit/>
            </a:bodyPr>
            <a:lstStyle/>
            <a:p>
              <a:pPr algn="ctr"/>
              <a:r>
                <a:rPr lang="en-US" sz="2400" b="1" dirty="0">
                  <a:solidFill>
                    <a:srgbClr val="4F97D1"/>
                  </a:solidFill>
                  <a:latin typeface="Public Sans" pitchFamily="2" charset="77"/>
                </a:rPr>
                <a:t>p</a:t>
              </a:r>
            </a:p>
          </p:txBody>
        </p:sp>
      </p:grpSp>
      <p:sp>
        <p:nvSpPr>
          <p:cNvPr id="35" name="TextBox 34">
            <a:extLst>
              <a:ext uri="{FF2B5EF4-FFF2-40B4-BE49-F238E27FC236}">
                <a16:creationId xmlns:a16="http://schemas.microsoft.com/office/drawing/2014/main" id="{18F1C8AB-912C-E54F-93E1-DCEE7B906CB3}"/>
              </a:ext>
            </a:extLst>
          </p:cNvPr>
          <p:cNvSpPr txBox="1"/>
          <p:nvPr/>
        </p:nvSpPr>
        <p:spPr>
          <a:xfrm>
            <a:off x="264391" y="3945460"/>
            <a:ext cx="2550299" cy="830997"/>
          </a:xfrm>
          <a:prstGeom prst="rect">
            <a:avLst/>
          </a:prstGeom>
          <a:noFill/>
        </p:spPr>
        <p:txBody>
          <a:bodyPr wrap="square" rtlCol="0">
            <a:spAutoFit/>
          </a:bodyPr>
          <a:lstStyle/>
          <a:p>
            <a:pPr algn="ctr"/>
            <a:r>
              <a:rPr lang="en-US" sz="1600" b="1" dirty="0">
                <a:solidFill>
                  <a:schemeClr val="bg1"/>
                </a:solidFill>
                <a:latin typeface="Public Sans" pitchFamily="2" charset="77"/>
              </a:rPr>
              <a:t>Since we want to reduce major breaking changes…</a:t>
            </a:r>
          </a:p>
        </p:txBody>
      </p:sp>
      <p:sp>
        <p:nvSpPr>
          <p:cNvPr id="36" name="TextBox 35">
            <a:extLst>
              <a:ext uri="{FF2B5EF4-FFF2-40B4-BE49-F238E27FC236}">
                <a16:creationId xmlns:a16="http://schemas.microsoft.com/office/drawing/2014/main" id="{FE507CF3-346D-854A-A668-42B29BA27BFD}"/>
              </a:ext>
            </a:extLst>
          </p:cNvPr>
          <p:cNvSpPr txBox="1"/>
          <p:nvPr/>
        </p:nvSpPr>
        <p:spPr>
          <a:xfrm>
            <a:off x="3040761" y="3945460"/>
            <a:ext cx="3085862" cy="830997"/>
          </a:xfrm>
          <a:prstGeom prst="rect">
            <a:avLst/>
          </a:prstGeom>
          <a:noFill/>
        </p:spPr>
        <p:txBody>
          <a:bodyPr wrap="square" rtlCol="0">
            <a:spAutoFit/>
          </a:bodyPr>
          <a:lstStyle/>
          <a:p>
            <a:pPr algn="ctr"/>
            <a:r>
              <a:rPr lang="en-US" sz="1600" b="1" dirty="0">
                <a:solidFill>
                  <a:schemeClr val="bg1"/>
                </a:solidFill>
                <a:latin typeface="Public Sans" pitchFamily="2" charset="77"/>
              </a:rPr>
              <a:t>…we put off necessary major change in favor of other work…</a:t>
            </a:r>
          </a:p>
        </p:txBody>
      </p:sp>
      <p:sp>
        <p:nvSpPr>
          <p:cNvPr id="68" name="TextBox 67">
            <a:extLst>
              <a:ext uri="{FF2B5EF4-FFF2-40B4-BE49-F238E27FC236}">
                <a16:creationId xmlns:a16="http://schemas.microsoft.com/office/drawing/2014/main" id="{6418C4DD-B2D3-2944-91E7-E7748E3F51C0}"/>
              </a:ext>
            </a:extLst>
          </p:cNvPr>
          <p:cNvSpPr txBox="1"/>
          <p:nvPr/>
        </p:nvSpPr>
        <p:spPr>
          <a:xfrm>
            <a:off x="6445279" y="3945460"/>
            <a:ext cx="2550299" cy="584775"/>
          </a:xfrm>
          <a:prstGeom prst="rect">
            <a:avLst/>
          </a:prstGeom>
          <a:noFill/>
        </p:spPr>
        <p:txBody>
          <a:bodyPr wrap="square" rtlCol="0">
            <a:spAutoFit/>
          </a:bodyPr>
          <a:lstStyle/>
          <a:p>
            <a:pPr algn="ctr"/>
            <a:r>
              <a:rPr lang="en-US" sz="1600" b="1" dirty="0">
                <a:solidFill>
                  <a:schemeClr val="bg1"/>
                </a:solidFill>
                <a:latin typeface="Public Sans" pitchFamily="2" charset="77"/>
              </a:rPr>
              <a:t>…but the major need does not go away.</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41</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9323297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3074" name="Picture 2" descr="A muremuration of starlings in the sky over a field">
            <a:extLst>
              <a:ext uri="{FF2B5EF4-FFF2-40B4-BE49-F238E27FC236}">
                <a16:creationId xmlns:a16="http://schemas.microsoft.com/office/drawing/2014/main" id="{4B1E9506-95F1-D84C-BD17-AF4AC80CD8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72" t="13660" r="3872" b="851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98" name="Google Shape;98;p5"/>
          <p:cNvSpPr txBox="1">
            <a:spLocks noGrp="1"/>
          </p:cNvSpPr>
          <p:nvPr>
            <p:ph type="title"/>
          </p:nvPr>
        </p:nvSpPr>
        <p:spPr>
          <a:xfrm>
            <a:off x="228856" y="243825"/>
            <a:ext cx="2664813" cy="1017816"/>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151515"/>
                </a:solidFill>
                <a:latin typeface="Public Sans"/>
                <a:ea typeface="Public Sans"/>
                <a:cs typeface="Public Sans"/>
                <a:sym typeface="Public Sans"/>
              </a:rPr>
              <a:t>The flock</a:t>
            </a:r>
            <a:endParaRPr sz="4000" dirty="0">
              <a:solidFill>
                <a:srgbClr val="151515"/>
              </a:solidFill>
              <a:latin typeface="Public Sans"/>
              <a:ea typeface="Public Sans"/>
              <a:cs typeface="Public Sans"/>
              <a:sym typeface="Public Sans"/>
            </a:endParaRPr>
          </a:p>
        </p:txBody>
      </p:sp>
      <p:sp>
        <p:nvSpPr>
          <p:cNvPr id="2" name="TextBox 1">
            <a:extLst>
              <a:ext uri="{FF2B5EF4-FFF2-40B4-BE49-F238E27FC236}">
                <a16:creationId xmlns:a16="http://schemas.microsoft.com/office/drawing/2014/main" id="{E21EDC18-7646-0146-BD7F-040B2396E57F}"/>
              </a:ext>
            </a:extLst>
          </p:cNvPr>
          <p:cNvSpPr txBox="1"/>
          <p:nvPr/>
        </p:nvSpPr>
        <p:spPr>
          <a:xfrm>
            <a:off x="321011" y="4767263"/>
            <a:ext cx="6770451" cy="215444"/>
          </a:xfrm>
          <a:prstGeom prst="rect">
            <a:avLst/>
          </a:prstGeom>
          <a:noFill/>
        </p:spPr>
        <p:txBody>
          <a:bodyPr wrap="square" rtlCol="0">
            <a:spAutoFit/>
          </a:bodyPr>
          <a:lstStyle/>
          <a:p>
            <a:r>
              <a:rPr lang="en-US" sz="800" b="1" dirty="0">
                <a:solidFill>
                  <a:schemeClr val="bg1"/>
                </a:solidFill>
              </a:rPr>
              <a:t>Image by </a:t>
            </a:r>
            <a:r>
              <a:rPr lang="en-US" sz="800" b="1" dirty="0" err="1">
                <a:solidFill>
                  <a:schemeClr val="bg1"/>
                </a:solidFill>
              </a:rPr>
              <a:t>Katunchi</a:t>
            </a:r>
            <a:r>
              <a:rPr lang="en-US" sz="800" b="1" dirty="0">
                <a:solidFill>
                  <a:schemeClr val="bg1"/>
                </a:solidFill>
              </a:rPr>
              <a:t>. Creative Commons Attribution-Share Alike 4.0 International</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42</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8230559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32250"/>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chemeClr val="bg1"/>
                </a:solidFill>
                <a:latin typeface="Public Sans"/>
                <a:ea typeface="Public Sans"/>
                <a:cs typeface="Public Sans"/>
                <a:sym typeface="Public Sans"/>
              </a:rPr>
              <a:t>The flock makes the component the unit</a:t>
            </a:r>
            <a:endParaRPr sz="3200" dirty="0">
              <a:solidFill>
                <a:schemeClr val="bg1"/>
              </a:solidFill>
              <a:latin typeface="Public Sans"/>
              <a:ea typeface="Public Sans"/>
              <a:cs typeface="Public Sans"/>
              <a:sym typeface="Public Sans"/>
            </a:endParaRPr>
          </a:p>
        </p:txBody>
      </p:sp>
      <p:grpSp>
        <p:nvGrpSpPr>
          <p:cNvPr id="7" name="Group 6" descr="Battleship: Each component is highly coupled amd nudled under a single version">
            <a:extLst>
              <a:ext uri="{FF2B5EF4-FFF2-40B4-BE49-F238E27FC236}">
                <a16:creationId xmlns:a16="http://schemas.microsoft.com/office/drawing/2014/main" id="{ED5A46D4-C3C0-1E42-B5B8-2B8BC788C57D}"/>
              </a:ext>
            </a:extLst>
          </p:cNvPr>
          <p:cNvGrpSpPr/>
          <p:nvPr/>
        </p:nvGrpSpPr>
        <p:grpSpPr>
          <a:xfrm>
            <a:off x="1583013" y="970635"/>
            <a:ext cx="2550299" cy="2787178"/>
            <a:chOff x="1583013" y="970635"/>
            <a:chExt cx="2550299" cy="2787178"/>
          </a:xfrm>
        </p:grpSpPr>
        <p:sp>
          <p:nvSpPr>
            <p:cNvPr id="63" name="Hexagon 62">
              <a:extLst>
                <a:ext uri="{FF2B5EF4-FFF2-40B4-BE49-F238E27FC236}">
                  <a16:creationId xmlns:a16="http://schemas.microsoft.com/office/drawing/2014/main" id="{C3F60684-C1A3-DD49-A554-46AED10034B0}"/>
                </a:ext>
              </a:extLst>
            </p:cNvPr>
            <p:cNvSpPr/>
            <p:nvPr/>
          </p:nvSpPr>
          <p:spPr>
            <a:xfrm rot="19903338">
              <a:off x="2002288" y="2299401"/>
              <a:ext cx="832075" cy="740780"/>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4" name="Hexagon 63">
              <a:extLst>
                <a:ext uri="{FF2B5EF4-FFF2-40B4-BE49-F238E27FC236}">
                  <a16:creationId xmlns:a16="http://schemas.microsoft.com/office/drawing/2014/main" id="{3DC666DF-7768-5247-8EDF-299CEF7C25C1}"/>
                </a:ext>
              </a:extLst>
            </p:cNvPr>
            <p:cNvSpPr/>
            <p:nvPr/>
          </p:nvSpPr>
          <p:spPr>
            <a:xfrm rot="19903338">
              <a:off x="2824091" y="2299402"/>
              <a:ext cx="832075" cy="740780"/>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5" name="Hexagon 64">
              <a:extLst>
                <a:ext uri="{FF2B5EF4-FFF2-40B4-BE49-F238E27FC236}">
                  <a16:creationId xmlns:a16="http://schemas.microsoft.com/office/drawing/2014/main" id="{F433C799-9238-9845-8F07-D671958321C2}"/>
                </a:ext>
              </a:extLst>
            </p:cNvPr>
            <p:cNvSpPr/>
            <p:nvPr/>
          </p:nvSpPr>
          <p:spPr>
            <a:xfrm rot="19903338">
              <a:off x="2418977" y="3017032"/>
              <a:ext cx="832075" cy="740780"/>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6" name="Hexagon 65">
              <a:extLst>
                <a:ext uri="{FF2B5EF4-FFF2-40B4-BE49-F238E27FC236}">
                  <a16:creationId xmlns:a16="http://schemas.microsoft.com/office/drawing/2014/main" id="{631BD7F5-C084-FC40-93D9-D7B9DB0E2287}"/>
                </a:ext>
              </a:extLst>
            </p:cNvPr>
            <p:cNvSpPr/>
            <p:nvPr/>
          </p:nvSpPr>
          <p:spPr>
            <a:xfrm rot="19903338">
              <a:off x="1585599" y="3017033"/>
              <a:ext cx="832075" cy="740780"/>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67" name="Hexagon 66">
              <a:extLst>
                <a:ext uri="{FF2B5EF4-FFF2-40B4-BE49-F238E27FC236}">
                  <a16:creationId xmlns:a16="http://schemas.microsoft.com/office/drawing/2014/main" id="{F714AA35-A2F4-8F42-81FE-45741B039411}"/>
                </a:ext>
              </a:extLst>
            </p:cNvPr>
            <p:cNvSpPr/>
            <p:nvPr/>
          </p:nvSpPr>
          <p:spPr>
            <a:xfrm rot="19903338">
              <a:off x="2418977" y="1576610"/>
              <a:ext cx="832075" cy="740780"/>
            </a:xfrm>
            <a:prstGeom prst="hexagon">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74" name="Hexagon 73">
              <a:extLst>
                <a:ext uri="{FF2B5EF4-FFF2-40B4-BE49-F238E27FC236}">
                  <a16:creationId xmlns:a16="http://schemas.microsoft.com/office/drawing/2014/main" id="{7397B314-18F8-A744-B1AC-D220CA622F24}"/>
                </a:ext>
              </a:extLst>
            </p:cNvPr>
            <p:cNvSpPr/>
            <p:nvPr/>
          </p:nvSpPr>
          <p:spPr>
            <a:xfrm rot="19903338">
              <a:off x="3252355" y="3017033"/>
              <a:ext cx="832075" cy="740780"/>
            </a:xfrm>
            <a:prstGeom prst="hexagon">
              <a:avLst/>
            </a:prstGeom>
            <a:no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F5E25"/>
                </a:solidFill>
              </a:endParaRPr>
            </a:p>
          </p:txBody>
        </p:sp>
        <p:sp>
          <p:nvSpPr>
            <p:cNvPr id="75" name="TextBox 74">
              <a:extLst>
                <a:ext uri="{FF2B5EF4-FFF2-40B4-BE49-F238E27FC236}">
                  <a16:creationId xmlns:a16="http://schemas.microsoft.com/office/drawing/2014/main" id="{77EDA4AE-7073-1B46-B86F-8ABB73F7405B}"/>
                </a:ext>
              </a:extLst>
            </p:cNvPr>
            <p:cNvSpPr txBox="1"/>
            <p:nvPr/>
          </p:nvSpPr>
          <p:spPr>
            <a:xfrm>
              <a:off x="1583013" y="970635"/>
              <a:ext cx="2550299" cy="461665"/>
            </a:xfrm>
            <a:prstGeom prst="rect">
              <a:avLst/>
            </a:prstGeom>
            <a:noFill/>
          </p:spPr>
          <p:txBody>
            <a:bodyPr wrap="square" rtlCol="0">
              <a:spAutoFit/>
            </a:bodyPr>
            <a:lstStyle/>
            <a:p>
              <a:pPr algn="ctr"/>
              <a:r>
                <a:rPr lang="en-US" sz="2400" dirty="0">
                  <a:solidFill>
                    <a:schemeClr val="bg1"/>
                  </a:solidFill>
                  <a:latin typeface="Roboto Mono" pitchFamily="2" charset="0"/>
                  <a:ea typeface="Roboto Mono" pitchFamily="2" charset="0"/>
                </a:rPr>
                <a:t>1.0.0</a:t>
              </a:r>
            </a:p>
          </p:txBody>
        </p:sp>
      </p:grpSp>
      <p:sp>
        <p:nvSpPr>
          <p:cNvPr id="68" name="TextBox 67">
            <a:extLst>
              <a:ext uri="{FF2B5EF4-FFF2-40B4-BE49-F238E27FC236}">
                <a16:creationId xmlns:a16="http://schemas.microsoft.com/office/drawing/2014/main" id="{6418C4DD-B2D3-2944-91E7-E7748E3F51C0}"/>
              </a:ext>
            </a:extLst>
          </p:cNvPr>
          <p:cNvSpPr txBox="1"/>
          <p:nvPr/>
        </p:nvSpPr>
        <p:spPr>
          <a:xfrm>
            <a:off x="1571439" y="3945460"/>
            <a:ext cx="2550299" cy="830997"/>
          </a:xfrm>
          <a:prstGeom prst="rect">
            <a:avLst/>
          </a:prstGeom>
          <a:noFill/>
        </p:spPr>
        <p:txBody>
          <a:bodyPr wrap="square" rtlCol="0">
            <a:spAutoFit/>
          </a:bodyPr>
          <a:lstStyle/>
          <a:p>
            <a:pPr algn="ctr"/>
            <a:r>
              <a:rPr lang="en-US" sz="1600" b="1" dirty="0">
                <a:solidFill>
                  <a:srgbClr val="FFBE2E"/>
                </a:solidFill>
                <a:latin typeface="Public Sans" pitchFamily="2" charset="77"/>
              </a:rPr>
              <a:t>Battleship</a:t>
            </a:r>
          </a:p>
          <a:p>
            <a:pPr algn="ctr"/>
            <a:r>
              <a:rPr lang="en-US" sz="1600" b="1" dirty="0">
                <a:solidFill>
                  <a:schemeClr val="bg1"/>
                </a:solidFill>
                <a:latin typeface="Public Sans" pitchFamily="2" charset="77"/>
              </a:rPr>
              <a:t>Components bundled as a single package</a:t>
            </a:r>
          </a:p>
        </p:txBody>
      </p:sp>
      <p:grpSp>
        <p:nvGrpSpPr>
          <p:cNvPr id="8" name="Group 7" descr="Flock: Each component is a package with its own versioning and history">
            <a:extLst>
              <a:ext uri="{FF2B5EF4-FFF2-40B4-BE49-F238E27FC236}">
                <a16:creationId xmlns:a16="http://schemas.microsoft.com/office/drawing/2014/main" id="{BCD69E66-D1F4-3447-B7B5-9727E8064515}"/>
              </a:ext>
            </a:extLst>
          </p:cNvPr>
          <p:cNvGrpSpPr/>
          <p:nvPr/>
        </p:nvGrpSpPr>
        <p:grpSpPr>
          <a:xfrm>
            <a:off x="5063124" y="1744521"/>
            <a:ext cx="2326754" cy="2040443"/>
            <a:chOff x="5063124" y="1744521"/>
            <a:chExt cx="2326754" cy="2040443"/>
          </a:xfrm>
        </p:grpSpPr>
        <p:grpSp>
          <p:nvGrpSpPr>
            <p:cNvPr id="3" name="Group 2">
              <a:extLst>
                <a:ext uri="{FF2B5EF4-FFF2-40B4-BE49-F238E27FC236}">
                  <a16:creationId xmlns:a16="http://schemas.microsoft.com/office/drawing/2014/main" id="{291E3E55-6281-674E-97DC-5C601820CB51}"/>
                </a:ext>
              </a:extLst>
            </p:cNvPr>
            <p:cNvGrpSpPr/>
            <p:nvPr/>
          </p:nvGrpSpPr>
          <p:grpSpPr>
            <a:xfrm>
              <a:off x="5884927" y="1744521"/>
              <a:ext cx="671574" cy="616757"/>
              <a:chOff x="1215568" y="1744521"/>
              <a:chExt cx="671574" cy="616757"/>
            </a:xfrm>
          </p:grpSpPr>
          <p:sp>
            <p:nvSpPr>
              <p:cNvPr id="44" name="Hexagon 43">
                <a:extLst>
                  <a:ext uri="{FF2B5EF4-FFF2-40B4-BE49-F238E27FC236}">
                    <a16:creationId xmlns:a16="http://schemas.microsoft.com/office/drawing/2014/main" id="{3E16C881-2921-CE42-BA06-6FB0CB63BB7A}"/>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F140F7BE-C9C0-0547-8EE5-2CEC423B6729}"/>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77" name="Group 76">
              <a:extLst>
                <a:ext uri="{FF2B5EF4-FFF2-40B4-BE49-F238E27FC236}">
                  <a16:creationId xmlns:a16="http://schemas.microsoft.com/office/drawing/2014/main" id="{F3E7C999-F61F-A945-BA4F-9BDB90160D5E}"/>
                </a:ext>
              </a:extLst>
            </p:cNvPr>
            <p:cNvGrpSpPr/>
            <p:nvPr/>
          </p:nvGrpSpPr>
          <p:grpSpPr>
            <a:xfrm>
              <a:off x="5468238" y="2415852"/>
              <a:ext cx="671574" cy="616757"/>
              <a:chOff x="1215568" y="1744521"/>
              <a:chExt cx="671574" cy="616757"/>
            </a:xfrm>
          </p:grpSpPr>
          <p:sp>
            <p:nvSpPr>
              <p:cNvPr id="78" name="Hexagon 77">
                <a:extLst>
                  <a:ext uri="{FF2B5EF4-FFF2-40B4-BE49-F238E27FC236}">
                    <a16:creationId xmlns:a16="http://schemas.microsoft.com/office/drawing/2014/main" id="{23591373-FCBE-9945-8960-E5A3470F1EC5}"/>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89BAD0AF-A609-C646-8828-62062275AF50}"/>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0" name="Group 79">
              <a:extLst>
                <a:ext uri="{FF2B5EF4-FFF2-40B4-BE49-F238E27FC236}">
                  <a16:creationId xmlns:a16="http://schemas.microsoft.com/office/drawing/2014/main" id="{047CFD16-D4A7-834B-AA27-FE1DF280AF1C}"/>
                </a:ext>
              </a:extLst>
            </p:cNvPr>
            <p:cNvGrpSpPr/>
            <p:nvPr/>
          </p:nvGrpSpPr>
          <p:grpSpPr>
            <a:xfrm>
              <a:off x="6336340" y="2415852"/>
              <a:ext cx="671574" cy="616757"/>
              <a:chOff x="1215568" y="1744521"/>
              <a:chExt cx="671574" cy="616757"/>
            </a:xfrm>
          </p:grpSpPr>
          <p:sp>
            <p:nvSpPr>
              <p:cNvPr id="81" name="Hexagon 80">
                <a:extLst>
                  <a:ext uri="{FF2B5EF4-FFF2-40B4-BE49-F238E27FC236}">
                    <a16:creationId xmlns:a16="http://schemas.microsoft.com/office/drawing/2014/main" id="{48A00D24-36C8-3948-92E2-5F50BE4DEF5F}"/>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a:extLst>
                  <a:ext uri="{FF2B5EF4-FFF2-40B4-BE49-F238E27FC236}">
                    <a16:creationId xmlns:a16="http://schemas.microsoft.com/office/drawing/2014/main" id="{D299D519-5E1D-C44C-B4B0-E374944E1893}"/>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3" name="Group 82">
              <a:extLst>
                <a:ext uri="{FF2B5EF4-FFF2-40B4-BE49-F238E27FC236}">
                  <a16:creationId xmlns:a16="http://schemas.microsoft.com/office/drawing/2014/main" id="{351A3C05-B11D-9B43-91BE-BE480ECF108B}"/>
                </a:ext>
              </a:extLst>
            </p:cNvPr>
            <p:cNvGrpSpPr/>
            <p:nvPr/>
          </p:nvGrpSpPr>
          <p:grpSpPr>
            <a:xfrm>
              <a:off x="5063124" y="3168206"/>
              <a:ext cx="671574" cy="616757"/>
              <a:chOff x="1215568" y="1744521"/>
              <a:chExt cx="671574" cy="616757"/>
            </a:xfrm>
          </p:grpSpPr>
          <p:sp>
            <p:nvSpPr>
              <p:cNvPr id="84" name="Hexagon 83">
                <a:extLst>
                  <a:ext uri="{FF2B5EF4-FFF2-40B4-BE49-F238E27FC236}">
                    <a16:creationId xmlns:a16="http://schemas.microsoft.com/office/drawing/2014/main" id="{BA77DCF1-0A62-934F-A949-0E5DAD7EFE64}"/>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1572A0B8-1D77-2446-8672-CE529D1C82B1}"/>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6" name="Group 85">
              <a:extLst>
                <a:ext uri="{FF2B5EF4-FFF2-40B4-BE49-F238E27FC236}">
                  <a16:creationId xmlns:a16="http://schemas.microsoft.com/office/drawing/2014/main" id="{2E94530F-7BA4-0742-8FCE-614B1D9B5C34}"/>
                </a:ext>
              </a:extLst>
            </p:cNvPr>
            <p:cNvGrpSpPr/>
            <p:nvPr/>
          </p:nvGrpSpPr>
          <p:grpSpPr>
            <a:xfrm>
              <a:off x="5884927" y="3168207"/>
              <a:ext cx="671574" cy="616757"/>
              <a:chOff x="1215568" y="1744521"/>
              <a:chExt cx="671574" cy="616757"/>
            </a:xfrm>
          </p:grpSpPr>
          <p:sp>
            <p:nvSpPr>
              <p:cNvPr id="87" name="Hexagon 86">
                <a:extLst>
                  <a:ext uri="{FF2B5EF4-FFF2-40B4-BE49-F238E27FC236}">
                    <a16:creationId xmlns:a16="http://schemas.microsoft.com/office/drawing/2014/main" id="{E1F99E51-BE43-C241-AED4-437EE4B1C516}"/>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a:extLst>
                  <a:ext uri="{FF2B5EF4-FFF2-40B4-BE49-F238E27FC236}">
                    <a16:creationId xmlns:a16="http://schemas.microsoft.com/office/drawing/2014/main" id="{2F3E0DE2-F0D5-AB45-B2D8-23CD2E48EB40}"/>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9" name="Group 88">
              <a:extLst>
                <a:ext uri="{FF2B5EF4-FFF2-40B4-BE49-F238E27FC236}">
                  <a16:creationId xmlns:a16="http://schemas.microsoft.com/office/drawing/2014/main" id="{BC1BD345-0B63-C94D-9133-4C1239CF406C}"/>
                </a:ext>
              </a:extLst>
            </p:cNvPr>
            <p:cNvGrpSpPr/>
            <p:nvPr/>
          </p:nvGrpSpPr>
          <p:grpSpPr>
            <a:xfrm>
              <a:off x="6718304" y="3168207"/>
              <a:ext cx="671574" cy="616757"/>
              <a:chOff x="1215568" y="1744521"/>
              <a:chExt cx="671574" cy="616757"/>
            </a:xfrm>
          </p:grpSpPr>
          <p:sp>
            <p:nvSpPr>
              <p:cNvPr id="90" name="Hexagon 89">
                <a:extLst>
                  <a:ext uri="{FF2B5EF4-FFF2-40B4-BE49-F238E27FC236}">
                    <a16:creationId xmlns:a16="http://schemas.microsoft.com/office/drawing/2014/main" id="{F70850BD-1E7A-824B-9A07-E9FC494BB012}"/>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C668407E-F00B-C240-8D8B-AD4B4493E283}"/>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sp>
        <p:nvSpPr>
          <p:cNvPr id="35" name="TextBox 34">
            <a:extLst>
              <a:ext uri="{FF2B5EF4-FFF2-40B4-BE49-F238E27FC236}">
                <a16:creationId xmlns:a16="http://schemas.microsoft.com/office/drawing/2014/main" id="{18F1C8AB-912C-E54F-93E1-DCEE7B906CB3}"/>
              </a:ext>
            </a:extLst>
          </p:cNvPr>
          <p:cNvSpPr txBox="1"/>
          <p:nvPr/>
        </p:nvSpPr>
        <p:spPr>
          <a:xfrm>
            <a:off x="4933750" y="3945460"/>
            <a:ext cx="2550299" cy="830997"/>
          </a:xfrm>
          <a:prstGeom prst="rect">
            <a:avLst/>
          </a:prstGeom>
          <a:noFill/>
        </p:spPr>
        <p:txBody>
          <a:bodyPr wrap="square" rtlCol="0">
            <a:spAutoFit/>
          </a:bodyPr>
          <a:lstStyle/>
          <a:p>
            <a:pPr algn="ctr"/>
            <a:r>
              <a:rPr lang="en-US" sz="1600" b="1" dirty="0">
                <a:solidFill>
                  <a:srgbClr val="FFBE2E"/>
                </a:solidFill>
                <a:latin typeface="Public Sans" pitchFamily="2" charset="77"/>
              </a:rPr>
              <a:t>Flock</a:t>
            </a:r>
          </a:p>
          <a:p>
            <a:pPr algn="ctr"/>
            <a:r>
              <a:rPr lang="en-US" sz="1600" b="1" dirty="0">
                <a:solidFill>
                  <a:schemeClr val="bg1"/>
                </a:solidFill>
                <a:latin typeface="Public Sans" pitchFamily="2" charset="77"/>
              </a:rPr>
              <a:t>Each component is a package</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43</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6352129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32250"/>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chemeClr val="bg1"/>
                </a:solidFill>
                <a:latin typeface="Public Sans"/>
                <a:ea typeface="Public Sans"/>
                <a:cs typeface="Public Sans"/>
                <a:sym typeface="Public Sans"/>
              </a:rPr>
              <a:t>The flock is configurable </a:t>
            </a:r>
            <a:endParaRPr sz="3200" dirty="0">
              <a:solidFill>
                <a:schemeClr val="bg1"/>
              </a:solidFill>
              <a:latin typeface="Public Sans"/>
              <a:ea typeface="Public Sans"/>
              <a:cs typeface="Public Sans"/>
              <a:sym typeface="Public Sans"/>
            </a:endParaRPr>
          </a:p>
        </p:txBody>
      </p:sp>
      <p:grpSp>
        <p:nvGrpSpPr>
          <p:cNvPr id="8" name="Group 7" descr="Diagram: Six components, each at v 1.0.0">
            <a:extLst>
              <a:ext uri="{FF2B5EF4-FFF2-40B4-BE49-F238E27FC236}">
                <a16:creationId xmlns:a16="http://schemas.microsoft.com/office/drawing/2014/main" id="{BCD69E66-D1F4-3447-B7B5-9727E8064515}"/>
              </a:ext>
            </a:extLst>
          </p:cNvPr>
          <p:cNvGrpSpPr/>
          <p:nvPr/>
        </p:nvGrpSpPr>
        <p:grpSpPr>
          <a:xfrm>
            <a:off x="438641" y="1524604"/>
            <a:ext cx="2326754" cy="2040443"/>
            <a:chOff x="5063124" y="1744521"/>
            <a:chExt cx="2326754" cy="2040443"/>
          </a:xfrm>
        </p:grpSpPr>
        <p:grpSp>
          <p:nvGrpSpPr>
            <p:cNvPr id="3" name="Group 2">
              <a:extLst>
                <a:ext uri="{FF2B5EF4-FFF2-40B4-BE49-F238E27FC236}">
                  <a16:creationId xmlns:a16="http://schemas.microsoft.com/office/drawing/2014/main" id="{291E3E55-6281-674E-97DC-5C601820CB51}"/>
                </a:ext>
              </a:extLst>
            </p:cNvPr>
            <p:cNvGrpSpPr/>
            <p:nvPr/>
          </p:nvGrpSpPr>
          <p:grpSpPr>
            <a:xfrm>
              <a:off x="5884927" y="1744521"/>
              <a:ext cx="671574" cy="616757"/>
              <a:chOff x="1215568" y="1744521"/>
              <a:chExt cx="671574" cy="616757"/>
            </a:xfrm>
          </p:grpSpPr>
          <p:sp>
            <p:nvSpPr>
              <p:cNvPr id="44" name="Hexagon 43">
                <a:extLst>
                  <a:ext uri="{FF2B5EF4-FFF2-40B4-BE49-F238E27FC236}">
                    <a16:creationId xmlns:a16="http://schemas.microsoft.com/office/drawing/2014/main" id="{3E16C881-2921-CE42-BA06-6FB0CB63BB7A}"/>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F140F7BE-C9C0-0547-8EE5-2CEC423B6729}"/>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77" name="Group 76">
              <a:extLst>
                <a:ext uri="{FF2B5EF4-FFF2-40B4-BE49-F238E27FC236}">
                  <a16:creationId xmlns:a16="http://schemas.microsoft.com/office/drawing/2014/main" id="{F3E7C999-F61F-A945-BA4F-9BDB90160D5E}"/>
                </a:ext>
              </a:extLst>
            </p:cNvPr>
            <p:cNvGrpSpPr/>
            <p:nvPr/>
          </p:nvGrpSpPr>
          <p:grpSpPr>
            <a:xfrm>
              <a:off x="5468238" y="2415852"/>
              <a:ext cx="671574" cy="616757"/>
              <a:chOff x="1215568" y="1744521"/>
              <a:chExt cx="671574" cy="616757"/>
            </a:xfrm>
          </p:grpSpPr>
          <p:sp>
            <p:nvSpPr>
              <p:cNvPr id="78" name="Hexagon 77">
                <a:extLst>
                  <a:ext uri="{FF2B5EF4-FFF2-40B4-BE49-F238E27FC236}">
                    <a16:creationId xmlns:a16="http://schemas.microsoft.com/office/drawing/2014/main" id="{23591373-FCBE-9945-8960-E5A3470F1EC5}"/>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89BAD0AF-A609-C646-8828-62062275AF50}"/>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0" name="Group 79">
              <a:extLst>
                <a:ext uri="{FF2B5EF4-FFF2-40B4-BE49-F238E27FC236}">
                  <a16:creationId xmlns:a16="http://schemas.microsoft.com/office/drawing/2014/main" id="{047CFD16-D4A7-834B-AA27-FE1DF280AF1C}"/>
                </a:ext>
              </a:extLst>
            </p:cNvPr>
            <p:cNvGrpSpPr/>
            <p:nvPr/>
          </p:nvGrpSpPr>
          <p:grpSpPr>
            <a:xfrm>
              <a:off x="6336340" y="2415852"/>
              <a:ext cx="671574" cy="616757"/>
              <a:chOff x="1215568" y="1744521"/>
              <a:chExt cx="671574" cy="616757"/>
            </a:xfrm>
          </p:grpSpPr>
          <p:sp>
            <p:nvSpPr>
              <p:cNvPr id="81" name="Hexagon 80">
                <a:extLst>
                  <a:ext uri="{FF2B5EF4-FFF2-40B4-BE49-F238E27FC236}">
                    <a16:creationId xmlns:a16="http://schemas.microsoft.com/office/drawing/2014/main" id="{48A00D24-36C8-3948-92E2-5F50BE4DEF5F}"/>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a:extLst>
                  <a:ext uri="{FF2B5EF4-FFF2-40B4-BE49-F238E27FC236}">
                    <a16:creationId xmlns:a16="http://schemas.microsoft.com/office/drawing/2014/main" id="{D299D519-5E1D-C44C-B4B0-E374944E1893}"/>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3" name="Group 82">
              <a:extLst>
                <a:ext uri="{FF2B5EF4-FFF2-40B4-BE49-F238E27FC236}">
                  <a16:creationId xmlns:a16="http://schemas.microsoft.com/office/drawing/2014/main" id="{351A3C05-B11D-9B43-91BE-BE480ECF108B}"/>
                </a:ext>
              </a:extLst>
            </p:cNvPr>
            <p:cNvGrpSpPr/>
            <p:nvPr/>
          </p:nvGrpSpPr>
          <p:grpSpPr>
            <a:xfrm>
              <a:off x="5063124" y="3168206"/>
              <a:ext cx="671574" cy="616757"/>
              <a:chOff x="1215568" y="1744521"/>
              <a:chExt cx="671574" cy="616757"/>
            </a:xfrm>
          </p:grpSpPr>
          <p:sp>
            <p:nvSpPr>
              <p:cNvPr id="84" name="Hexagon 83">
                <a:extLst>
                  <a:ext uri="{FF2B5EF4-FFF2-40B4-BE49-F238E27FC236}">
                    <a16:creationId xmlns:a16="http://schemas.microsoft.com/office/drawing/2014/main" id="{BA77DCF1-0A62-934F-A949-0E5DAD7EFE64}"/>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1572A0B8-1D77-2446-8672-CE529D1C82B1}"/>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6" name="Group 85">
              <a:extLst>
                <a:ext uri="{FF2B5EF4-FFF2-40B4-BE49-F238E27FC236}">
                  <a16:creationId xmlns:a16="http://schemas.microsoft.com/office/drawing/2014/main" id="{2E94530F-7BA4-0742-8FCE-614B1D9B5C34}"/>
                </a:ext>
              </a:extLst>
            </p:cNvPr>
            <p:cNvGrpSpPr/>
            <p:nvPr/>
          </p:nvGrpSpPr>
          <p:grpSpPr>
            <a:xfrm>
              <a:off x="5884927" y="3168207"/>
              <a:ext cx="671574" cy="616757"/>
              <a:chOff x="1215568" y="1744521"/>
              <a:chExt cx="671574" cy="616757"/>
            </a:xfrm>
          </p:grpSpPr>
          <p:sp>
            <p:nvSpPr>
              <p:cNvPr id="87" name="Hexagon 86">
                <a:extLst>
                  <a:ext uri="{FF2B5EF4-FFF2-40B4-BE49-F238E27FC236}">
                    <a16:creationId xmlns:a16="http://schemas.microsoft.com/office/drawing/2014/main" id="{E1F99E51-BE43-C241-AED4-437EE4B1C516}"/>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a:extLst>
                  <a:ext uri="{FF2B5EF4-FFF2-40B4-BE49-F238E27FC236}">
                    <a16:creationId xmlns:a16="http://schemas.microsoft.com/office/drawing/2014/main" id="{2F3E0DE2-F0D5-AB45-B2D8-23CD2E48EB40}"/>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nvGrpSpPr>
            <p:cNvPr id="89" name="Group 88">
              <a:extLst>
                <a:ext uri="{FF2B5EF4-FFF2-40B4-BE49-F238E27FC236}">
                  <a16:creationId xmlns:a16="http://schemas.microsoft.com/office/drawing/2014/main" id="{BC1BD345-0B63-C94D-9133-4C1239CF406C}"/>
                </a:ext>
              </a:extLst>
            </p:cNvPr>
            <p:cNvGrpSpPr/>
            <p:nvPr/>
          </p:nvGrpSpPr>
          <p:grpSpPr>
            <a:xfrm>
              <a:off x="6718304" y="3168207"/>
              <a:ext cx="671574" cy="616757"/>
              <a:chOff x="1215568" y="1744521"/>
              <a:chExt cx="671574" cy="616757"/>
            </a:xfrm>
          </p:grpSpPr>
          <p:sp>
            <p:nvSpPr>
              <p:cNvPr id="90" name="Hexagon 89">
                <a:extLst>
                  <a:ext uri="{FF2B5EF4-FFF2-40B4-BE49-F238E27FC236}">
                    <a16:creationId xmlns:a16="http://schemas.microsoft.com/office/drawing/2014/main" id="{F70850BD-1E7A-824B-9A07-E9FC494BB012}"/>
                  </a:ext>
                </a:extLst>
              </p:cNvPr>
              <p:cNvSpPr/>
              <p:nvPr/>
            </p:nvSpPr>
            <p:spPr>
              <a:xfrm rot="19903338">
                <a:off x="1385470" y="1744521"/>
                <a:ext cx="323983" cy="288436"/>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C668407E-F00B-C240-8D8B-AD4B4493E283}"/>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1"/>
                    </a:solidFill>
                    <a:latin typeface="Roboto Mono" pitchFamily="2" charset="0"/>
                    <a:ea typeface="Roboto Mono" pitchFamily="2" charset="0"/>
                  </a:rPr>
                  <a:t>1.0.0</a:t>
                </a:r>
              </a:p>
            </p:txBody>
          </p:sp>
        </p:grpSp>
      </p:grpSp>
      <p:sp>
        <p:nvSpPr>
          <p:cNvPr id="68" name="TextBox 67">
            <a:extLst>
              <a:ext uri="{FF2B5EF4-FFF2-40B4-BE49-F238E27FC236}">
                <a16:creationId xmlns:a16="http://schemas.microsoft.com/office/drawing/2014/main" id="{6418C4DD-B2D3-2944-91E7-E7748E3F51C0}"/>
              </a:ext>
            </a:extLst>
          </p:cNvPr>
          <p:cNvSpPr txBox="1"/>
          <p:nvPr/>
        </p:nvSpPr>
        <p:spPr>
          <a:xfrm>
            <a:off x="317187" y="3876014"/>
            <a:ext cx="2550299" cy="584775"/>
          </a:xfrm>
          <a:prstGeom prst="rect">
            <a:avLst/>
          </a:prstGeom>
          <a:noFill/>
        </p:spPr>
        <p:txBody>
          <a:bodyPr wrap="square" rtlCol="0">
            <a:spAutoFit/>
          </a:bodyPr>
          <a:lstStyle/>
          <a:p>
            <a:pPr algn="ctr"/>
            <a:r>
              <a:rPr lang="en-US" sz="1600" b="1" dirty="0">
                <a:solidFill>
                  <a:schemeClr val="bg1"/>
                </a:solidFill>
                <a:latin typeface="Public Sans" pitchFamily="2" charset="77"/>
              </a:rPr>
              <a:t>Each component is a package</a:t>
            </a:r>
          </a:p>
        </p:txBody>
      </p:sp>
      <p:grpSp>
        <p:nvGrpSpPr>
          <p:cNvPr id="33" name="Group 32" descr="Diagram: Six components, two at v 1.0.1, one at v1.1.0, one at version 2.0.0">
            <a:extLst>
              <a:ext uri="{FF2B5EF4-FFF2-40B4-BE49-F238E27FC236}">
                <a16:creationId xmlns:a16="http://schemas.microsoft.com/office/drawing/2014/main" id="{AF741BBE-DD26-3E4A-9A6E-6EEC66717BB9}"/>
              </a:ext>
            </a:extLst>
          </p:cNvPr>
          <p:cNvGrpSpPr/>
          <p:nvPr/>
        </p:nvGrpSpPr>
        <p:grpSpPr>
          <a:xfrm>
            <a:off x="3390160" y="1524604"/>
            <a:ext cx="2326754" cy="2040443"/>
            <a:chOff x="5063124" y="1744521"/>
            <a:chExt cx="2326754" cy="2040443"/>
          </a:xfrm>
        </p:grpSpPr>
        <p:grpSp>
          <p:nvGrpSpPr>
            <p:cNvPr id="34" name="Group 33">
              <a:extLst>
                <a:ext uri="{FF2B5EF4-FFF2-40B4-BE49-F238E27FC236}">
                  <a16:creationId xmlns:a16="http://schemas.microsoft.com/office/drawing/2014/main" id="{838B14A5-A81F-7B40-98D2-B23627E5F1EE}"/>
                </a:ext>
              </a:extLst>
            </p:cNvPr>
            <p:cNvGrpSpPr/>
            <p:nvPr/>
          </p:nvGrpSpPr>
          <p:grpSpPr>
            <a:xfrm>
              <a:off x="5884927" y="1744521"/>
              <a:ext cx="671574" cy="616757"/>
              <a:chOff x="1215568" y="1744521"/>
              <a:chExt cx="671574" cy="616757"/>
            </a:xfrm>
          </p:grpSpPr>
          <p:sp>
            <p:nvSpPr>
              <p:cNvPr id="53" name="Hexagon 52">
                <a:extLst>
                  <a:ext uri="{FF2B5EF4-FFF2-40B4-BE49-F238E27FC236}">
                    <a16:creationId xmlns:a16="http://schemas.microsoft.com/office/drawing/2014/main" id="{B7BC8A6F-6810-BF43-8F7E-10C1E1EC77E2}"/>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A81DA9BC-3085-6344-8DED-DBB6C23AD9C5}"/>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36" name="Group 35">
              <a:extLst>
                <a:ext uri="{FF2B5EF4-FFF2-40B4-BE49-F238E27FC236}">
                  <a16:creationId xmlns:a16="http://schemas.microsoft.com/office/drawing/2014/main" id="{875B8340-D8C4-EB4B-91D8-49A5A36C9C4A}"/>
                </a:ext>
              </a:extLst>
            </p:cNvPr>
            <p:cNvGrpSpPr/>
            <p:nvPr/>
          </p:nvGrpSpPr>
          <p:grpSpPr>
            <a:xfrm>
              <a:off x="5468238" y="2415852"/>
              <a:ext cx="671574" cy="616757"/>
              <a:chOff x="1215568" y="1744521"/>
              <a:chExt cx="671574" cy="616757"/>
            </a:xfrm>
          </p:grpSpPr>
          <p:sp>
            <p:nvSpPr>
              <p:cNvPr id="51" name="Hexagon 50">
                <a:extLst>
                  <a:ext uri="{FF2B5EF4-FFF2-40B4-BE49-F238E27FC236}">
                    <a16:creationId xmlns:a16="http://schemas.microsoft.com/office/drawing/2014/main" id="{D5300BE4-B603-1B4A-A687-D5D22A430500}"/>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AE837409-DC12-D84B-A087-583BE54565C6}"/>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37" name="Group 36">
              <a:extLst>
                <a:ext uri="{FF2B5EF4-FFF2-40B4-BE49-F238E27FC236}">
                  <a16:creationId xmlns:a16="http://schemas.microsoft.com/office/drawing/2014/main" id="{5A312EDE-6C68-974C-A3B1-9A2197D24BD3}"/>
                </a:ext>
              </a:extLst>
            </p:cNvPr>
            <p:cNvGrpSpPr/>
            <p:nvPr/>
          </p:nvGrpSpPr>
          <p:grpSpPr>
            <a:xfrm>
              <a:off x="6336340" y="2415852"/>
              <a:ext cx="671574" cy="616757"/>
              <a:chOff x="1215568" y="1744521"/>
              <a:chExt cx="671574" cy="616757"/>
            </a:xfrm>
          </p:grpSpPr>
          <p:sp>
            <p:nvSpPr>
              <p:cNvPr id="49" name="Hexagon 48">
                <a:extLst>
                  <a:ext uri="{FF2B5EF4-FFF2-40B4-BE49-F238E27FC236}">
                    <a16:creationId xmlns:a16="http://schemas.microsoft.com/office/drawing/2014/main" id="{F1942DEB-1BB0-194E-992B-FAA3A589F462}"/>
                  </a:ext>
                </a:extLst>
              </p:cNvPr>
              <p:cNvSpPr/>
              <p:nvPr/>
            </p:nvSpPr>
            <p:spPr>
              <a:xfrm rot="19903338">
                <a:off x="1385470" y="1744521"/>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6EE6D517-D6F3-314D-8E05-86E01A2FF3DC}"/>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2">
                        <a:lumMod val="60000"/>
                        <a:lumOff val="40000"/>
                      </a:schemeClr>
                    </a:solidFill>
                    <a:latin typeface="Roboto Mono" pitchFamily="2" charset="0"/>
                    <a:ea typeface="Roboto Mono" pitchFamily="2" charset="0"/>
                  </a:rPr>
                  <a:t>1.0.0</a:t>
                </a:r>
              </a:p>
            </p:txBody>
          </p:sp>
        </p:grpSp>
        <p:grpSp>
          <p:nvGrpSpPr>
            <p:cNvPr id="38" name="Group 37">
              <a:extLst>
                <a:ext uri="{FF2B5EF4-FFF2-40B4-BE49-F238E27FC236}">
                  <a16:creationId xmlns:a16="http://schemas.microsoft.com/office/drawing/2014/main" id="{02D978F2-4F7A-3741-83A7-585442F5CE20}"/>
                </a:ext>
              </a:extLst>
            </p:cNvPr>
            <p:cNvGrpSpPr/>
            <p:nvPr/>
          </p:nvGrpSpPr>
          <p:grpSpPr>
            <a:xfrm>
              <a:off x="5063124" y="3168206"/>
              <a:ext cx="671574" cy="616757"/>
              <a:chOff x="1215568" y="1744521"/>
              <a:chExt cx="671574" cy="616757"/>
            </a:xfrm>
          </p:grpSpPr>
          <p:sp>
            <p:nvSpPr>
              <p:cNvPr id="47" name="Hexagon 46">
                <a:extLst>
                  <a:ext uri="{FF2B5EF4-FFF2-40B4-BE49-F238E27FC236}">
                    <a16:creationId xmlns:a16="http://schemas.microsoft.com/office/drawing/2014/main" id="{79C001B9-65B6-2646-A42F-C302DBFD6BFC}"/>
                  </a:ext>
                </a:extLst>
              </p:cNvPr>
              <p:cNvSpPr/>
              <p:nvPr/>
            </p:nvSpPr>
            <p:spPr>
              <a:xfrm rot="19903338">
                <a:off x="1385470" y="1744521"/>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5B98997C-E153-2D40-8740-33ED65FF2083}"/>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bg2">
                        <a:lumMod val="60000"/>
                        <a:lumOff val="40000"/>
                      </a:schemeClr>
                    </a:solidFill>
                    <a:latin typeface="Roboto Mono" pitchFamily="2" charset="0"/>
                    <a:ea typeface="Roboto Mono" pitchFamily="2" charset="0"/>
                  </a:rPr>
                  <a:t>1.0.0</a:t>
                </a:r>
              </a:p>
            </p:txBody>
          </p:sp>
        </p:grpSp>
        <p:grpSp>
          <p:nvGrpSpPr>
            <p:cNvPr id="39" name="Group 38">
              <a:extLst>
                <a:ext uri="{FF2B5EF4-FFF2-40B4-BE49-F238E27FC236}">
                  <a16:creationId xmlns:a16="http://schemas.microsoft.com/office/drawing/2014/main" id="{2990D328-A41C-4B4B-A01F-4670FD8F936F}"/>
                </a:ext>
              </a:extLst>
            </p:cNvPr>
            <p:cNvGrpSpPr/>
            <p:nvPr/>
          </p:nvGrpSpPr>
          <p:grpSpPr>
            <a:xfrm>
              <a:off x="5884927" y="3168207"/>
              <a:ext cx="671574" cy="616757"/>
              <a:chOff x="1215568" y="1744521"/>
              <a:chExt cx="671574" cy="616757"/>
            </a:xfrm>
          </p:grpSpPr>
          <p:sp>
            <p:nvSpPr>
              <p:cNvPr id="43" name="Hexagon 42">
                <a:extLst>
                  <a:ext uri="{FF2B5EF4-FFF2-40B4-BE49-F238E27FC236}">
                    <a16:creationId xmlns:a16="http://schemas.microsoft.com/office/drawing/2014/main" id="{7013BC4F-A62D-5348-A676-2633A5632C4C}"/>
                  </a:ext>
                </a:extLst>
              </p:cNvPr>
              <p:cNvSpPr/>
              <p:nvPr/>
            </p:nvSpPr>
            <p:spPr>
              <a:xfrm rot="19903338">
                <a:off x="1385470" y="1744521"/>
                <a:ext cx="323983" cy="288436"/>
              </a:xfrm>
              <a:prstGeom prst="hexagon">
                <a:avLst/>
              </a:prstGeom>
              <a:solidFill>
                <a:srgbClr val="FFB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F2C26FEA-8C85-1C4F-A13B-49D51FD3715E}"/>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FFBE2E"/>
                    </a:solidFill>
                    <a:latin typeface="Roboto Mono" pitchFamily="2" charset="0"/>
                    <a:ea typeface="Roboto Mono" pitchFamily="2" charset="0"/>
                  </a:rPr>
                  <a:t>1.1.0</a:t>
                </a:r>
              </a:p>
            </p:txBody>
          </p:sp>
        </p:grpSp>
        <p:grpSp>
          <p:nvGrpSpPr>
            <p:cNvPr id="40" name="Group 39">
              <a:extLst>
                <a:ext uri="{FF2B5EF4-FFF2-40B4-BE49-F238E27FC236}">
                  <a16:creationId xmlns:a16="http://schemas.microsoft.com/office/drawing/2014/main" id="{A3099585-FA39-894C-B5C7-A3C2B6211E8E}"/>
                </a:ext>
              </a:extLst>
            </p:cNvPr>
            <p:cNvGrpSpPr/>
            <p:nvPr/>
          </p:nvGrpSpPr>
          <p:grpSpPr>
            <a:xfrm>
              <a:off x="6718304" y="3168207"/>
              <a:ext cx="671574" cy="616757"/>
              <a:chOff x="1215568" y="1744521"/>
              <a:chExt cx="671574" cy="616757"/>
            </a:xfrm>
          </p:grpSpPr>
          <p:sp>
            <p:nvSpPr>
              <p:cNvPr id="41" name="Hexagon 40">
                <a:extLst>
                  <a:ext uri="{FF2B5EF4-FFF2-40B4-BE49-F238E27FC236}">
                    <a16:creationId xmlns:a16="http://schemas.microsoft.com/office/drawing/2014/main" id="{F6AE627F-0BB1-604F-9915-8FE32C3DC3A2}"/>
                  </a:ext>
                </a:extLst>
              </p:cNvPr>
              <p:cNvSpPr/>
              <p:nvPr/>
            </p:nvSpPr>
            <p:spPr>
              <a:xfrm rot="19903338">
                <a:off x="1385470" y="1744521"/>
                <a:ext cx="323983" cy="288436"/>
              </a:xfrm>
              <a:prstGeom prst="hexagon">
                <a:avLst/>
              </a:prstGeom>
              <a:solidFill>
                <a:srgbClr val="EF5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EDF4EE2A-583F-9E40-B2D7-698A01A5261D}"/>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EF5E25"/>
                    </a:solidFill>
                    <a:latin typeface="Roboto Mono" pitchFamily="2" charset="0"/>
                    <a:ea typeface="Roboto Mono" pitchFamily="2" charset="0"/>
                  </a:rPr>
                  <a:t>2.0.0</a:t>
                </a:r>
              </a:p>
            </p:txBody>
          </p:sp>
        </p:grpSp>
      </p:grpSp>
      <p:sp>
        <p:nvSpPr>
          <p:cNvPr id="35" name="TextBox 34">
            <a:extLst>
              <a:ext uri="{FF2B5EF4-FFF2-40B4-BE49-F238E27FC236}">
                <a16:creationId xmlns:a16="http://schemas.microsoft.com/office/drawing/2014/main" id="{18F1C8AB-912C-E54F-93E1-DCEE7B906CB3}"/>
              </a:ext>
            </a:extLst>
          </p:cNvPr>
          <p:cNvSpPr txBox="1"/>
          <p:nvPr/>
        </p:nvSpPr>
        <p:spPr>
          <a:xfrm>
            <a:off x="3279271" y="3876014"/>
            <a:ext cx="2550299" cy="584775"/>
          </a:xfrm>
          <a:prstGeom prst="rect">
            <a:avLst/>
          </a:prstGeom>
          <a:noFill/>
        </p:spPr>
        <p:txBody>
          <a:bodyPr wrap="square" rtlCol="0">
            <a:spAutoFit/>
          </a:bodyPr>
          <a:lstStyle/>
          <a:p>
            <a:pPr algn="ctr"/>
            <a:r>
              <a:rPr lang="en-US" sz="1600" b="1" dirty="0">
                <a:solidFill>
                  <a:schemeClr val="bg1"/>
                </a:solidFill>
                <a:latin typeface="Public Sans" pitchFamily="2" charset="77"/>
              </a:rPr>
              <a:t>Each package has its own version history</a:t>
            </a:r>
          </a:p>
        </p:txBody>
      </p:sp>
      <p:grpSp>
        <p:nvGrpSpPr>
          <p:cNvPr id="4" name="Group 3" descr="Diagram: only three components remain, those at 1.0.1 and the one at 1.1.0">
            <a:extLst>
              <a:ext uri="{FF2B5EF4-FFF2-40B4-BE49-F238E27FC236}">
                <a16:creationId xmlns:a16="http://schemas.microsoft.com/office/drawing/2014/main" id="{D96F2B21-DD26-8D46-B7E0-8CCD500436EB}"/>
              </a:ext>
            </a:extLst>
          </p:cNvPr>
          <p:cNvGrpSpPr/>
          <p:nvPr/>
        </p:nvGrpSpPr>
        <p:grpSpPr>
          <a:xfrm>
            <a:off x="6859449" y="1524604"/>
            <a:ext cx="1088263" cy="2048217"/>
            <a:chOff x="6859449" y="1524604"/>
            <a:chExt cx="1088263" cy="2048217"/>
          </a:xfrm>
        </p:grpSpPr>
        <p:grpSp>
          <p:nvGrpSpPr>
            <p:cNvPr id="55" name="Group 54" descr="Flock: Each component is a package with its own versioning and history">
              <a:extLst>
                <a:ext uri="{FF2B5EF4-FFF2-40B4-BE49-F238E27FC236}">
                  <a16:creationId xmlns:a16="http://schemas.microsoft.com/office/drawing/2014/main" id="{D4DAA1D9-B1E2-5D45-B9B6-A318527CCF9A}"/>
                </a:ext>
              </a:extLst>
            </p:cNvPr>
            <p:cNvGrpSpPr/>
            <p:nvPr/>
          </p:nvGrpSpPr>
          <p:grpSpPr>
            <a:xfrm>
              <a:off x="6859449" y="1524604"/>
              <a:ext cx="1088263" cy="1288088"/>
              <a:chOff x="5468238" y="1744521"/>
              <a:chExt cx="1088263" cy="1288088"/>
            </a:xfrm>
          </p:grpSpPr>
          <p:grpSp>
            <p:nvGrpSpPr>
              <p:cNvPr id="56" name="Group 55">
                <a:extLst>
                  <a:ext uri="{FF2B5EF4-FFF2-40B4-BE49-F238E27FC236}">
                    <a16:creationId xmlns:a16="http://schemas.microsoft.com/office/drawing/2014/main" id="{BCD9393E-2ACD-A44B-8F22-BB81120BBDC8}"/>
                  </a:ext>
                </a:extLst>
              </p:cNvPr>
              <p:cNvGrpSpPr/>
              <p:nvPr/>
            </p:nvGrpSpPr>
            <p:grpSpPr>
              <a:xfrm>
                <a:off x="5884927" y="1744521"/>
                <a:ext cx="671574" cy="616757"/>
                <a:chOff x="1215568" y="1744521"/>
                <a:chExt cx="671574" cy="616757"/>
              </a:xfrm>
            </p:grpSpPr>
            <p:sp>
              <p:nvSpPr>
                <p:cNvPr id="95" name="Hexagon 94">
                  <a:extLst>
                    <a:ext uri="{FF2B5EF4-FFF2-40B4-BE49-F238E27FC236}">
                      <a16:creationId xmlns:a16="http://schemas.microsoft.com/office/drawing/2014/main" id="{68372DFD-08D1-184E-BB95-2C54404FED0B}"/>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TextBox 95">
                  <a:extLst>
                    <a:ext uri="{FF2B5EF4-FFF2-40B4-BE49-F238E27FC236}">
                      <a16:creationId xmlns:a16="http://schemas.microsoft.com/office/drawing/2014/main" id="{03E222C8-85A7-8E4C-8F20-EA64C536BB8F}"/>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57" name="Group 56">
                <a:extLst>
                  <a:ext uri="{FF2B5EF4-FFF2-40B4-BE49-F238E27FC236}">
                    <a16:creationId xmlns:a16="http://schemas.microsoft.com/office/drawing/2014/main" id="{0244F28B-D5E4-384B-99E3-DC9D7683866C}"/>
                  </a:ext>
                </a:extLst>
              </p:cNvPr>
              <p:cNvGrpSpPr/>
              <p:nvPr/>
            </p:nvGrpSpPr>
            <p:grpSpPr>
              <a:xfrm>
                <a:off x="5468238" y="2415852"/>
                <a:ext cx="671574" cy="616757"/>
                <a:chOff x="1215568" y="1744521"/>
                <a:chExt cx="671574" cy="616757"/>
              </a:xfrm>
            </p:grpSpPr>
            <p:sp>
              <p:nvSpPr>
                <p:cNvPr id="93" name="Hexagon 92">
                  <a:extLst>
                    <a:ext uri="{FF2B5EF4-FFF2-40B4-BE49-F238E27FC236}">
                      <a16:creationId xmlns:a16="http://schemas.microsoft.com/office/drawing/2014/main" id="{15FEBBEC-D4A8-3F4E-AC7D-E58427AC0DD7}"/>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9B82583D-4ED0-C64C-A60C-E7E7CCDE1BDA}"/>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grpSp>
          <p:nvGrpSpPr>
            <p:cNvPr id="2" name="Group 1">
              <a:extLst>
                <a:ext uri="{FF2B5EF4-FFF2-40B4-BE49-F238E27FC236}">
                  <a16:creationId xmlns:a16="http://schemas.microsoft.com/office/drawing/2014/main" id="{53C1CF7A-562E-7F49-940C-CF2A0E2FA6AF}"/>
                </a:ext>
              </a:extLst>
            </p:cNvPr>
            <p:cNvGrpSpPr/>
            <p:nvPr/>
          </p:nvGrpSpPr>
          <p:grpSpPr>
            <a:xfrm>
              <a:off x="7276138" y="2956064"/>
              <a:ext cx="671574" cy="616757"/>
              <a:chOff x="7276138" y="2956064"/>
              <a:chExt cx="671574" cy="616757"/>
            </a:xfrm>
          </p:grpSpPr>
          <p:sp>
            <p:nvSpPr>
              <p:cNvPr id="100" name="Hexagon 99">
                <a:extLst>
                  <a:ext uri="{FF2B5EF4-FFF2-40B4-BE49-F238E27FC236}">
                    <a16:creationId xmlns:a16="http://schemas.microsoft.com/office/drawing/2014/main" id="{0715556A-C596-A045-ACC5-307CB127F5C4}"/>
                  </a:ext>
                </a:extLst>
              </p:cNvPr>
              <p:cNvSpPr/>
              <p:nvPr/>
            </p:nvSpPr>
            <p:spPr>
              <a:xfrm rot="19903338">
                <a:off x="7446040" y="2956064"/>
                <a:ext cx="323983" cy="288436"/>
              </a:xfrm>
              <a:prstGeom prst="hexagon">
                <a:avLst/>
              </a:prstGeom>
              <a:solidFill>
                <a:srgbClr val="FFB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8F2D548-331A-6F4F-836C-483BA33B4119}"/>
                  </a:ext>
                </a:extLst>
              </p:cNvPr>
              <p:cNvSpPr txBox="1"/>
              <p:nvPr/>
            </p:nvSpPr>
            <p:spPr>
              <a:xfrm>
                <a:off x="7276138" y="3295822"/>
                <a:ext cx="671574" cy="276999"/>
              </a:xfrm>
              <a:prstGeom prst="rect">
                <a:avLst/>
              </a:prstGeom>
              <a:noFill/>
            </p:spPr>
            <p:txBody>
              <a:bodyPr wrap="square" rtlCol="0">
                <a:spAutoFit/>
              </a:bodyPr>
              <a:lstStyle/>
              <a:p>
                <a:pPr algn="ctr"/>
                <a:r>
                  <a:rPr lang="en-US" sz="1200" dirty="0">
                    <a:solidFill>
                      <a:srgbClr val="FFBE2E"/>
                    </a:solidFill>
                    <a:latin typeface="Roboto Mono" pitchFamily="2" charset="0"/>
                    <a:ea typeface="Roboto Mono" pitchFamily="2" charset="0"/>
                  </a:rPr>
                  <a:t>1.1.0</a:t>
                </a:r>
              </a:p>
            </p:txBody>
          </p:sp>
        </p:grpSp>
      </p:grpSp>
      <p:sp>
        <p:nvSpPr>
          <p:cNvPr id="97" name="TextBox 96">
            <a:extLst>
              <a:ext uri="{FF2B5EF4-FFF2-40B4-BE49-F238E27FC236}">
                <a16:creationId xmlns:a16="http://schemas.microsoft.com/office/drawing/2014/main" id="{4EAD01BB-7A85-E44E-88CF-BF312EA95D82}"/>
              </a:ext>
            </a:extLst>
          </p:cNvPr>
          <p:cNvSpPr txBox="1"/>
          <p:nvPr/>
        </p:nvSpPr>
        <p:spPr>
          <a:xfrm>
            <a:off x="6202100" y="3876014"/>
            <a:ext cx="2805329" cy="584775"/>
          </a:xfrm>
          <a:prstGeom prst="rect">
            <a:avLst/>
          </a:prstGeom>
          <a:noFill/>
        </p:spPr>
        <p:txBody>
          <a:bodyPr wrap="square" rtlCol="0">
            <a:spAutoFit/>
          </a:bodyPr>
          <a:lstStyle/>
          <a:p>
            <a:pPr algn="ctr"/>
            <a:r>
              <a:rPr lang="en-US" sz="1600" b="1" dirty="0">
                <a:solidFill>
                  <a:schemeClr val="bg1"/>
                </a:solidFill>
                <a:latin typeface="Public Sans" pitchFamily="2" charset="77"/>
              </a:rPr>
              <a:t>Teams include and update only what they need</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9641793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32250"/>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chemeClr val="bg1"/>
                </a:solidFill>
                <a:latin typeface="Public Sans"/>
                <a:ea typeface="Public Sans"/>
                <a:cs typeface="Public Sans"/>
                <a:sym typeface="Public Sans"/>
              </a:rPr>
              <a:t>Each component has its own clear history</a:t>
            </a:r>
            <a:endParaRPr sz="3200" dirty="0">
              <a:solidFill>
                <a:schemeClr val="bg1"/>
              </a:solidFill>
              <a:latin typeface="Public Sans"/>
              <a:ea typeface="Public Sans"/>
              <a:cs typeface="Public Sans"/>
              <a:sym typeface="Public Sans"/>
            </a:endParaRPr>
          </a:p>
        </p:txBody>
      </p:sp>
      <p:grpSp>
        <p:nvGrpSpPr>
          <p:cNvPr id="10" name="Group 9" descr="Diagram: three components on three separate timelines. Each component moves from version to version at its own page. ">
            <a:extLst>
              <a:ext uri="{FF2B5EF4-FFF2-40B4-BE49-F238E27FC236}">
                <a16:creationId xmlns:a16="http://schemas.microsoft.com/office/drawing/2014/main" id="{59ED884C-8CEE-EA41-B78B-CF9514989266}"/>
              </a:ext>
            </a:extLst>
          </p:cNvPr>
          <p:cNvGrpSpPr/>
          <p:nvPr/>
        </p:nvGrpSpPr>
        <p:grpSpPr>
          <a:xfrm>
            <a:off x="398211" y="1422747"/>
            <a:ext cx="7977007" cy="2150074"/>
            <a:chOff x="398211" y="1422747"/>
            <a:chExt cx="7977007" cy="2150074"/>
          </a:xfrm>
        </p:grpSpPr>
        <p:grpSp>
          <p:nvGrpSpPr>
            <p:cNvPr id="56" name="Group 55">
              <a:extLst>
                <a:ext uri="{FF2B5EF4-FFF2-40B4-BE49-F238E27FC236}">
                  <a16:creationId xmlns:a16="http://schemas.microsoft.com/office/drawing/2014/main" id="{BCD9393E-2ACD-A44B-8F22-BB81120BBDC8}"/>
                </a:ext>
              </a:extLst>
            </p:cNvPr>
            <p:cNvGrpSpPr/>
            <p:nvPr/>
          </p:nvGrpSpPr>
          <p:grpSpPr>
            <a:xfrm>
              <a:off x="814900" y="1524604"/>
              <a:ext cx="671574" cy="616757"/>
              <a:chOff x="1215568" y="1744521"/>
              <a:chExt cx="671574" cy="616757"/>
            </a:xfrm>
          </p:grpSpPr>
          <p:sp>
            <p:nvSpPr>
              <p:cNvPr id="95" name="Hexagon 94">
                <a:extLst>
                  <a:ext uri="{FF2B5EF4-FFF2-40B4-BE49-F238E27FC236}">
                    <a16:creationId xmlns:a16="http://schemas.microsoft.com/office/drawing/2014/main" id="{68372DFD-08D1-184E-BB95-2C54404FED0B}"/>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TextBox 95">
                <a:extLst>
                  <a:ext uri="{FF2B5EF4-FFF2-40B4-BE49-F238E27FC236}">
                    <a16:creationId xmlns:a16="http://schemas.microsoft.com/office/drawing/2014/main" id="{03E222C8-85A7-8E4C-8F20-EA64C536BB8F}"/>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57" name="Group 56">
              <a:extLst>
                <a:ext uri="{FF2B5EF4-FFF2-40B4-BE49-F238E27FC236}">
                  <a16:creationId xmlns:a16="http://schemas.microsoft.com/office/drawing/2014/main" id="{0244F28B-D5E4-384B-99E3-DC9D7683866C}"/>
                </a:ext>
              </a:extLst>
            </p:cNvPr>
            <p:cNvGrpSpPr/>
            <p:nvPr/>
          </p:nvGrpSpPr>
          <p:grpSpPr>
            <a:xfrm>
              <a:off x="398211" y="2230660"/>
              <a:ext cx="671574" cy="616757"/>
              <a:chOff x="1215568" y="1744521"/>
              <a:chExt cx="671574" cy="616757"/>
            </a:xfrm>
          </p:grpSpPr>
          <p:sp>
            <p:nvSpPr>
              <p:cNvPr id="93" name="Hexagon 92">
                <a:extLst>
                  <a:ext uri="{FF2B5EF4-FFF2-40B4-BE49-F238E27FC236}">
                    <a16:creationId xmlns:a16="http://schemas.microsoft.com/office/drawing/2014/main" id="{15FEBBEC-D4A8-3F4E-AC7D-E58427AC0DD7}"/>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9B82583D-4ED0-C64C-A60C-E7E7CCDE1BDA}"/>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9" name="Group 8">
              <a:extLst>
                <a:ext uri="{FF2B5EF4-FFF2-40B4-BE49-F238E27FC236}">
                  <a16:creationId xmlns:a16="http://schemas.microsoft.com/office/drawing/2014/main" id="{7B654306-9CE9-0849-83A0-EE858C337B02}"/>
                </a:ext>
              </a:extLst>
            </p:cNvPr>
            <p:cNvGrpSpPr/>
            <p:nvPr/>
          </p:nvGrpSpPr>
          <p:grpSpPr>
            <a:xfrm>
              <a:off x="814900" y="2858008"/>
              <a:ext cx="671574" cy="714813"/>
              <a:chOff x="733876" y="2858008"/>
              <a:chExt cx="671574" cy="714813"/>
            </a:xfrm>
          </p:grpSpPr>
          <p:sp>
            <p:nvSpPr>
              <p:cNvPr id="61" name="Rectangle 60">
                <a:extLst>
                  <a:ext uri="{FF2B5EF4-FFF2-40B4-BE49-F238E27FC236}">
                    <a16:creationId xmlns:a16="http://schemas.microsoft.com/office/drawing/2014/main" id="{E3E6556B-96C6-4045-BAC5-EB2780C7826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D8623ED-D39E-9D4C-AA81-09FF03C37651}"/>
                  </a:ext>
                </a:extLst>
              </p:cNvPr>
              <p:cNvGrpSpPr/>
              <p:nvPr/>
            </p:nvGrpSpPr>
            <p:grpSpPr>
              <a:xfrm>
                <a:off x="733876" y="2956064"/>
                <a:ext cx="671574" cy="616757"/>
                <a:chOff x="733876" y="2956064"/>
                <a:chExt cx="671574" cy="616757"/>
              </a:xfrm>
            </p:grpSpPr>
            <p:sp>
              <p:nvSpPr>
                <p:cNvPr id="100" name="Hexagon 99">
                  <a:extLst>
                    <a:ext uri="{FF2B5EF4-FFF2-40B4-BE49-F238E27FC236}">
                      <a16:creationId xmlns:a16="http://schemas.microsoft.com/office/drawing/2014/main" id="{0715556A-C596-A045-ACC5-307CB127F5C4}"/>
                    </a:ext>
                  </a:extLst>
                </p:cNvPr>
                <p:cNvSpPr/>
                <p:nvPr/>
              </p:nvSpPr>
              <p:spPr>
                <a:xfrm rot="19903338">
                  <a:off x="903778" y="2956064"/>
                  <a:ext cx="323983" cy="288436"/>
                </a:xfrm>
                <a:prstGeom prst="hexagon">
                  <a:avLst/>
                </a:prstGeom>
                <a:solidFill>
                  <a:srgbClr val="FFB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8F2D548-331A-6F4F-836C-483BA33B4119}"/>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FFBE2E"/>
                      </a:solidFill>
                      <a:latin typeface="Roboto Mono" pitchFamily="2" charset="0"/>
                      <a:ea typeface="Roboto Mono" pitchFamily="2" charset="0"/>
                    </a:rPr>
                    <a:t>1.1.0</a:t>
                  </a:r>
                </a:p>
              </p:txBody>
            </p:sp>
          </p:grpSp>
        </p:grpSp>
        <p:cxnSp>
          <p:nvCxnSpPr>
            <p:cNvPr id="5" name="Straight Connector 4">
              <a:extLst>
                <a:ext uri="{FF2B5EF4-FFF2-40B4-BE49-F238E27FC236}">
                  <a16:creationId xmlns:a16="http://schemas.microsoft.com/office/drawing/2014/main" id="{08A1A8B5-F45D-2540-8095-072CFE50D580}"/>
                </a:ext>
              </a:extLst>
            </p:cNvPr>
            <p:cNvCxnSpPr/>
            <p:nvPr/>
          </p:nvCxnSpPr>
          <p:spPr>
            <a:xfrm>
              <a:off x="1486474" y="1668822"/>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C52132D-886A-4E40-9129-A8F7B0589C49}"/>
                </a:ext>
              </a:extLst>
            </p:cNvPr>
            <p:cNvCxnSpPr>
              <a:cxnSpLocks/>
            </p:cNvCxnSpPr>
            <p:nvPr/>
          </p:nvCxnSpPr>
          <p:spPr>
            <a:xfrm>
              <a:off x="1069785" y="2409602"/>
              <a:ext cx="7125092"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59A2706-842E-5149-856A-8F729A8CE431}"/>
                </a:ext>
              </a:extLst>
            </p:cNvPr>
            <p:cNvCxnSpPr/>
            <p:nvPr/>
          </p:nvCxnSpPr>
          <p:spPr>
            <a:xfrm>
              <a:off x="1486474" y="3115658"/>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B785C0E5-BBD5-0A4A-9010-4B664E50417C}"/>
                </a:ext>
              </a:extLst>
            </p:cNvPr>
            <p:cNvGrpSpPr/>
            <p:nvPr/>
          </p:nvGrpSpPr>
          <p:grpSpPr>
            <a:xfrm>
              <a:off x="1833472" y="2858008"/>
              <a:ext cx="671574" cy="714813"/>
              <a:chOff x="733876" y="2858008"/>
              <a:chExt cx="671574" cy="714813"/>
            </a:xfrm>
          </p:grpSpPr>
          <p:sp>
            <p:nvSpPr>
              <p:cNvPr id="64" name="Rectangle 63">
                <a:extLst>
                  <a:ext uri="{FF2B5EF4-FFF2-40B4-BE49-F238E27FC236}">
                    <a16:creationId xmlns:a16="http://schemas.microsoft.com/office/drawing/2014/main" id="{C0C57430-2B07-774D-A9A1-38F8F2C4C6B1}"/>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5B40F4E5-CEE8-174D-B700-971DF25356D4}"/>
                  </a:ext>
                </a:extLst>
              </p:cNvPr>
              <p:cNvGrpSpPr/>
              <p:nvPr/>
            </p:nvGrpSpPr>
            <p:grpSpPr>
              <a:xfrm>
                <a:off x="733876" y="2956064"/>
                <a:ext cx="671574" cy="616757"/>
                <a:chOff x="733876" y="2956064"/>
                <a:chExt cx="671574" cy="616757"/>
              </a:xfrm>
            </p:grpSpPr>
            <p:sp>
              <p:nvSpPr>
                <p:cNvPr id="66" name="Hexagon 65">
                  <a:extLst>
                    <a:ext uri="{FF2B5EF4-FFF2-40B4-BE49-F238E27FC236}">
                      <a16:creationId xmlns:a16="http://schemas.microsoft.com/office/drawing/2014/main" id="{90E9D84E-9C66-0D42-8E34-DE19045E2CAD}"/>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6966E29A-151D-6A4B-9B82-AABCDE3144EB}"/>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1.1.1</a:t>
                  </a:r>
                </a:p>
              </p:txBody>
            </p:sp>
          </p:grpSp>
        </p:grpSp>
        <p:grpSp>
          <p:nvGrpSpPr>
            <p:cNvPr id="69" name="Group 68">
              <a:extLst>
                <a:ext uri="{FF2B5EF4-FFF2-40B4-BE49-F238E27FC236}">
                  <a16:creationId xmlns:a16="http://schemas.microsoft.com/office/drawing/2014/main" id="{B5CA4062-1922-3B43-9BD7-A043FC6DF54D}"/>
                </a:ext>
              </a:extLst>
            </p:cNvPr>
            <p:cNvGrpSpPr/>
            <p:nvPr/>
          </p:nvGrpSpPr>
          <p:grpSpPr>
            <a:xfrm>
              <a:off x="3928490" y="2858008"/>
              <a:ext cx="671574" cy="714813"/>
              <a:chOff x="733876" y="2858008"/>
              <a:chExt cx="671574" cy="714813"/>
            </a:xfrm>
          </p:grpSpPr>
          <p:sp>
            <p:nvSpPr>
              <p:cNvPr id="70" name="Rectangle 69">
                <a:extLst>
                  <a:ext uri="{FF2B5EF4-FFF2-40B4-BE49-F238E27FC236}">
                    <a16:creationId xmlns:a16="http://schemas.microsoft.com/office/drawing/2014/main" id="{9B5F4E55-66A9-BF45-A023-6596FCD0BC88}"/>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DEFACCCB-4512-744F-8176-4A524B82CF9A}"/>
                  </a:ext>
                </a:extLst>
              </p:cNvPr>
              <p:cNvGrpSpPr/>
              <p:nvPr/>
            </p:nvGrpSpPr>
            <p:grpSpPr>
              <a:xfrm>
                <a:off x="733876" y="2956064"/>
                <a:ext cx="671574" cy="616757"/>
                <a:chOff x="733876" y="2956064"/>
                <a:chExt cx="671574" cy="616757"/>
              </a:xfrm>
            </p:grpSpPr>
            <p:sp>
              <p:nvSpPr>
                <p:cNvPr id="72" name="Hexagon 71">
                  <a:extLst>
                    <a:ext uri="{FF2B5EF4-FFF2-40B4-BE49-F238E27FC236}">
                      <a16:creationId xmlns:a16="http://schemas.microsoft.com/office/drawing/2014/main" id="{3E54EF23-CFDE-BA4E-A91F-E891DD2FC3FC}"/>
                    </a:ext>
                  </a:extLst>
                </p:cNvPr>
                <p:cNvSpPr/>
                <p:nvPr/>
              </p:nvSpPr>
              <p:spPr>
                <a:xfrm rot="19903338">
                  <a:off x="903778" y="2956064"/>
                  <a:ext cx="323983" cy="288436"/>
                </a:xfrm>
                <a:prstGeom prst="hexagon">
                  <a:avLst/>
                </a:prstGeom>
                <a:solidFill>
                  <a:srgbClr val="FFB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E75D2717-D15A-C744-9041-6EE272D7395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FFBE2E"/>
                      </a:solidFill>
                      <a:latin typeface="Roboto Mono" pitchFamily="2" charset="0"/>
                      <a:ea typeface="Roboto Mono" pitchFamily="2" charset="0"/>
                    </a:rPr>
                    <a:t>1.2.0</a:t>
                  </a:r>
                </a:p>
              </p:txBody>
            </p:sp>
          </p:grpSp>
        </p:grpSp>
        <p:grpSp>
          <p:nvGrpSpPr>
            <p:cNvPr id="74" name="Group 73">
              <a:extLst>
                <a:ext uri="{FF2B5EF4-FFF2-40B4-BE49-F238E27FC236}">
                  <a16:creationId xmlns:a16="http://schemas.microsoft.com/office/drawing/2014/main" id="{5EA5CA44-F1CE-3444-B959-69087EBFC434}"/>
                </a:ext>
              </a:extLst>
            </p:cNvPr>
            <p:cNvGrpSpPr/>
            <p:nvPr/>
          </p:nvGrpSpPr>
          <p:grpSpPr>
            <a:xfrm>
              <a:off x="5525796" y="2858008"/>
              <a:ext cx="671574" cy="714813"/>
              <a:chOff x="733876" y="2858008"/>
              <a:chExt cx="671574" cy="714813"/>
            </a:xfrm>
          </p:grpSpPr>
          <p:sp>
            <p:nvSpPr>
              <p:cNvPr id="75" name="Rectangle 74">
                <a:extLst>
                  <a:ext uri="{FF2B5EF4-FFF2-40B4-BE49-F238E27FC236}">
                    <a16:creationId xmlns:a16="http://schemas.microsoft.com/office/drawing/2014/main" id="{6B74D07A-9A3B-FB4E-AAD8-98D217A838A7}"/>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60052E75-9A7E-5B4D-92ED-ADFD6976C3AD}"/>
                  </a:ext>
                </a:extLst>
              </p:cNvPr>
              <p:cNvGrpSpPr/>
              <p:nvPr/>
            </p:nvGrpSpPr>
            <p:grpSpPr>
              <a:xfrm>
                <a:off x="733876" y="2956064"/>
                <a:ext cx="671574" cy="616757"/>
                <a:chOff x="733876" y="2956064"/>
                <a:chExt cx="671574" cy="616757"/>
              </a:xfrm>
            </p:grpSpPr>
            <p:sp>
              <p:nvSpPr>
                <p:cNvPr id="92" name="Hexagon 91">
                  <a:extLst>
                    <a:ext uri="{FF2B5EF4-FFF2-40B4-BE49-F238E27FC236}">
                      <a16:creationId xmlns:a16="http://schemas.microsoft.com/office/drawing/2014/main" id="{FC5BB4D1-0453-6349-9D27-EB340C722F74}"/>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TextBox 101">
                  <a:extLst>
                    <a:ext uri="{FF2B5EF4-FFF2-40B4-BE49-F238E27FC236}">
                      <a16:creationId xmlns:a16="http://schemas.microsoft.com/office/drawing/2014/main" id="{941B06B2-EE55-A347-97AC-59201859CDC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1.2.1</a:t>
                  </a:r>
                </a:p>
              </p:txBody>
            </p:sp>
          </p:grpSp>
        </p:grpSp>
        <p:grpSp>
          <p:nvGrpSpPr>
            <p:cNvPr id="103" name="Group 102">
              <a:extLst>
                <a:ext uri="{FF2B5EF4-FFF2-40B4-BE49-F238E27FC236}">
                  <a16:creationId xmlns:a16="http://schemas.microsoft.com/office/drawing/2014/main" id="{F87885D0-CC9F-E84A-A26F-1BFAD997365B}"/>
                </a:ext>
              </a:extLst>
            </p:cNvPr>
            <p:cNvGrpSpPr/>
            <p:nvPr/>
          </p:nvGrpSpPr>
          <p:grpSpPr>
            <a:xfrm>
              <a:off x="7701836" y="2858008"/>
              <a:ext cx="671574" cy="714813"/>
              <a:chOff x="733876" y="2858008"/>
              <a:chExt cx="671574" cy="714813"/>
            </a:xfrm>
          </p:grpSpPr>
          <p:sp>
            <p:nvSpPr>
              <p:cNvPr id="104" name="Rectangle 103">
                <a:extLst>
                  <a:ext uri="{FF2B5EF4-FFF2-40B4-BE49-F238E27FC236}">
                    <a16:creationId xmlns:a16="http://schemas.microsoft.com/office/drawing/2014/main" id="{560AF169-F28F-1B48-B8D0-69BA89067E4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4D76B47C-1357-7F4C-9FE2-A9E7A3699AFB}"/>
                  </a:ext>
                </a:extLst>
              </p:cNvPr>
              <p:cNvGrpSpPr/>
              <p:nvPr/>
            </p:nvGrpSpPr>
            <p:grpSpPr>
              <a:xfrm>
                <a:off x="733876" y="2956064"/>
                <a:ext cx="671574" cy="616757"/>
                <a:chOff x="733876" y="2956064"/>
                <a:chExt cx="671574" cy="616757"/>
              </a:xfrm>
            </p:grpSpPr>
            <p:sp>
              <p:nvSpPr>
                <p:cNvPr id="106" name="Hexagon 105">
                  <a:extLst>
                    <a:ext uri="{FF2B5EF4-FFF2-40B4-BE49-F238E27FC236}">
                      <a16:creationId xmlns:a16="http://schemas.microsoft.com/office/drawing/2014/main" id="{DC524EFB-D1B2-994E-AF0F-C36EFA12B78D}"/>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TextBox 106">
                  <a:extLst>
                    <a:ext uri="{FF2B5EF4-FFF2-40B4-BE49-F238E27FC236}">
                      <a16:creationId xmlns:a16="http://schemas.microsoft.com/office/drawing/2014/main" id="{A112E813-9FD9-2141-A836-AC90FE8937D0}"/>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1.2.2</a:t>
                  </a:r>
                </a:p>
              </p:txBody>
            </p:sp>
          </p:grpSp>
        </p:grpSp>
        <p:grpSp>
          <p:nvGrpSpPr>
            <p:cNvPr id="108" name="Group 107">
              <a:extLst>
                <a:ext uri="{FF2B5EF4-FFF2-40B4-BE49-F238E27FC236}">
                  <a16:creationId xmlns:a16="http://schemas.microsoft.com/office/drawing/2014/main" id="{A4C2D4E1-9DD7-E34D-ADFD-71CACD2CA87F}"/>
                </a:ext>
              </a:extLst>
            </p:cNvPr>
            <p:cNvGrpSpPr/>
            <p:nvPr/>
          </p:nvGrpSpPr>
          <p:grpSpPr>
            <a:xfrm>
              <a:off x="1829577" y="2140378"/>
              <a:ext cx="671574" cy="714813"/>
              <a:chOff x="733876" y="2858008"/>
              <a:chExt cx="671574" cy="714813"/>
            </a:xfrm>
          </p:grpSpPr>
          <p:sp>
            <p:nvSpPr>
              <p:cNvPr id="109" name="Rectangle 108">
                <a:extLst>
                  <a:ext uri="{FF2B5EF4-FFF2-40B4-BE49-F238E27FC236}">
                    <a16:creationId xmlns:a16="http://schemas.microsoft.com/office/drawing/2014/main" id="{295CBEFF-73C2-F547-8738-A8CE2D2349E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 name="Group 109">
                <a:extLst>
                  <a:ext uri="{FF2B5EF4-FFF2-40B4-BE49-F238E27FC236}">
                    <a16:creationId xmlns:a16="http://schemas.microsoft.com/office/drawing/2014/main" id="{BBD93519-BDE3-C642-9A76-41F80364D560}"/>
                  </a:ext>
                </a:extLst>
              </p:cNvPr>
              <p:cNvGrpSpPr/>
              <p:nvPr/>
            </p:nvGrpSpPr>
            <p:grpSpPr>
              <a:xfrm>
                <a:off x="733876" y="2956064"/>
                <a:ext cx="671574" cy="616757"/>
                <a:chOff x="733876" y="2956064"/>
                <a:chExt cx="671574" cy="616757"/>
              </a:xfrm>
            </p:grpSpPr>
            <p:sp>
              <p:nvSpPr>
                <p:cNvPr id="111" name="Hexagon 110">
                  <a:extLst>
                    <a:ext uri="{FF2B5EF4-FFF2-40B4-BE49-F238E27FC236}">
                      <a16:creationId xmlns:a16="http://schemas.microsoft.com/office/drawing/2014/main" id="{6D1FE919-2AC1-2F47-9ECD-DA83B57C6459}"/>
                    </a:ext>
                  </a:extLst>
                </p:cNvPr>
                <p:cNvSpPr/>
                <p:nvPr/>
              </p:nvSpPr>
              <p:spPr>
                <a:xfrm rot="19903338">
                  <a:off x="903778" y="2956064"/>
                  <a:ext cx="323983" cy="288436"/>
                </a:xfrm>
                <a:prstGeom prst="hexagon">
                  <a:avLst/>
                </a:prstGeom>
                <a:solidFill>
                  <a:srgbClr val="FFB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TextBox 111">
                  <a:extLst>
                    <a:ext uri="{FF2B5EF4-FFF2-40B4-BE49-F238E27FC236}">
                      <a16:creationId xmlns:a16="http://schemas.microsoft.com/office/drawing/2014/main" id="{C1FE4C92-D427-1443-B6BA-D2012EED92D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FFBE2E"/>
                      </a:solidFill>
                      <a:latin typeface="Roboto Mono" pitchFamily="2" charset="0"/>
                      <a:ea typeface="Roboto Mono" pitchFamily="2" charset="0"/>
                    </a:rPr>
                    <a:t>1.2.0</a:t>
                  </a:r>
                </a:p>
              </p:txBody>
            </p:sp>
          </p:grpSp>
        </p:grpSp>
        <p:grpSp>
          <p:nvGrpSpPr>
            <p:cNvPr id="113" name="Group 112">
              <a:extLst>
                <a:ext uri="{FF2B5EF4-FFF2-40B4-BE49-F238E27FC236}">
                  <a16:creationId xmlns:a16="http://schemas.microsoft.com/office/drawing/2014/main" id="{FF20AC16-179B-B041-AA4F-6BC9C4A0A099}"/>
                </a:ext>
              </a:extLst>
            </p:cNvPr>
            <p:cNvGrpSpPr/>
            <p:nvPr/>
          </p:nvGrpSpPr>
          <p:grpSpPr>
            <a:xfrm>
              <a:off x="5498752" y="2140378"/>
              <a:ext cx="671574" cy="714813"/>
              <a:chOff x="733876" y="2858008"/>
              <a:chExt cx="671574" cy="714813"/>
            </a:xfrm>
          </p:grpSpPr>
          <p:sp>
            <p:nvSpPr>
              <p:cNvPr id="114" name="Rectangle 113">
                <a:extLst>
                  <a:ext uri="{FF2B5EF4-FFF2-40B4-BE49-F238E27FC236}">
                    <a16:creationId xmlns:a16="http://schemas.microsoft.com/office/drawing/2014/main" id="{5EC090FF-69F4-6F41-B655-A7E61A192F23}"/>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FC8CECDF-1C4A-CD46-A109-AECCC78B4981}"/>
                  </a:ext>
                </a:extLst>
              </p:cNvPr>
              <p:cNvGrpSpPr/>
              <p:nvPr/>
            </p:nvGrpSpPr>
            <p:grpSpPr>
              <a:xfrm>
                <a:off x="733876" y="2956064"/>
                <a:ext cx="671574" cy="616757"/>
                <a:chOff x="733876" y="2956064"/>
                <a:chExt cx="671574" cy="616757"/>
              </a:xfrm>
            </p:grpSpPr>
            <p:sp>
              <p:nvSpPr>
                <p:cNvPr id="116" name="Hexagon 115">
                  <a:extLst>
                    <a:ext uri="{FF2B5EF4-FFF2-40B4-BE49-F238E27FC236}">
                      <a16:creationId xmlns:a16="http://schemas.microsoft.com/office/drawing/2014/main" id="{66CFF8B9-8B6A-074F-9783-601EA99EF992}"/>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TextBox 116">
                  <a:extLst>
                    <a:ext uri="{FF2B5EF4-FFF2-40B4-BE49-F238E27FC236}">
                      <a16:creationId xmlns:a16="http://schemas.microsoft.com/office/drawing/2014/main" id="{496C02AE-51E9-0347-9906-3B99A8CC394E}"/>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1.2.1</a:t>
                  </a:r>
                </a:p>
              </p:txBody>
            </p:sp>
          </p:grpSp>
        </p:grpSp>
        <p:grpSp>
          <p:nvGrpSpPr>
            <p:cNvPr id="118" name="Group 117">
              <a:extLst>
                <a:ext uri="{FF2B5EF4-FFF2-40B4-BE49-F238E27FC236}">
                  <a16:creationId xmlns:a16="http://schemas.microsoft.com/office/drawing/2014/main" id="{F0A93C50-AD03-994D-9B1B-88B19BABB598}"/>
                </a:ext>
              </a:extLst>
            </p:cNvPr>
            <p:cNvGrpSpPr/>
            <p:nvPr/>
          </p:nvGrpSpPr>
          <p:grpSpPr>
            <a:xfrm>
              <a:off x="6436301" y="2140378"/>
              <a:ext cx="671574" cy="714813"/>
              <a:chOff x="733876" y="2858008"/>
              <a:chExt cx="671574" cy="714813"/>
            </a:xfrm>
          </p:grpSpPr>
          <p:sp>
            <p:nvSpPr>
              <p:cNvPr id="119" name="Rectangle 118">
                <a:extLst>
                  <a:ext uri="{FF2B5EF4-FFF2-40B4-BE49-F238E27FC236}">
                    <a16:creationId xmlns:a16="http://schemas.microsoft.com/office/drawing/2014/main" id="{D8BA08A7-7395-9D4B-B67B-DF26C6B2CD29}"/>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oup 119">
                <a:extLst>
                  <a:ext uri="{FF2B5EF4-FFF2-40B4-BE49-F238E27FC236}">
                    <a16:creationId xmlns:a16="http://schemas.microsoft.com/office/drawing/2014/main" id="{A5AB77C3-5B55-4540-AD42-6FABBEFB8D3B}"/>
                  </a:ext>
                </a:extLst>
              </p:cNvPr>
              <p:cNvGrpSpPr/>
              <p:nvPr/>
            </p:nvGrpSpPr>
            <p:grpSpPr>
              <a:xfrm>
                <a:off x="733876" y="2956064"/>
                <a:ext cx="671574" cy="616757"/>
                <a:chOff x="733876" y="2956064"/>
                <a:chExt cx="671574" cy="616757"/>
              </a:xfrm>
            </p:grpSpPr>
            <p:sp>
              <p:nvSpPr>
                <p:cNvPr id="121" name="Hexagon 120">
                  <a:extLst>
                    <a:ext uri="{FF2B5EF4-FFF2-40B4-BE49-F238E27FC236}">
                      <a16:creationId xmlns:a16="http://schemas.microsoft.com/office/drawing/2014/main" id="{1E724DB7-78DD-CB40-AAE2-8DB560C3F640}"/>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TextBox 121">
                  <a:extLst>
                    <a:ext uri="{FF2B5EF4-FFF2-40B4-BE49-F238E27FC236}">
                      <a16:creationId xmlns:a16="http://schemas.microsoft.com/office/drawing/2014/main" id="{FA095A3B-C0A9-D849-8B46-AE4E0E61F67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1.2.2</a:t>
                  </a:r>
                </a:p>
              </p:txBody>
            </p:sp>
          </p:grpSp>
        </p:grpSp>
        <p:grpSp>
          <p:nvGrpSpPr>
            <p:cNvPr id="123" name="Group 122">
              <a:extLst>
                <a:ext uri="{FF2B5EF4-FFF2-40B4-BE49-F238E27FC236}">
                  <a16:creationId xmlns:a16="http://schemas.microsoft.com/office/drawing/2014/main" id="{62564D86-141C-3544-8554-238C9AF343AA}"/>
                </a:ext>
              </a:extLst>
            </p:cNvPr>
            <p:cNvGrpSpPr/>
            <p:nvPr/>
          </p:nvGrpSpPr>
          <p:grpSpPr>
            <a:xfrm>
              <a:off x="7697943" y="2140378"/>
              <a:ext cx="671574" cy="714813"/>
              <a:chOff x="733876" y="2858008"/>
              <a:chExt cx="671574" cy="714813"/>
            </a:xfrm>
          </p:grpSpPr>
          <p:sp>
            <p:nvSpPr>
              <p:cNvPr id="124" name="Rectangle 123">
                <a:extLst>
                  <a:ext uri="{FF2B5EF4-FFF2-40B4-BE49-F238E27FC236}">
                    <a16:creationId xmlns:a16="http://schemas.microsoft.com/office/drawing/2014/main" id="{85562739-490B-F34D-B903-0CE8EF5215D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a:extLst>
                  <a:ext uri="{FF2B5EF4-FFF2-40B4-BE49-F238E27FC236}">
                    <a16:creationId xmlns:a16="http://schemas.microsoft.com/office/drawing/2014/main" id="{08B07349-882E-F342-A782-C3C58B0A3D74}"/>
                  </a:ext>
                </a:extLst>
              </p:cNvPr>
              <p:cNvGrpSpPr/>
              <p:nvPr/>
            </p:nvGrpSpPr>
            <p:grpSpPr>
              <a:xfrm>
                <a:off x="733876" y="2956064"/>
                <a:ext cx="671574" cy="616757"/>
                <a:chOff x="733876" y="2956064"/>
                <a:chExt cx="671574" cy="616757"/>
              </a:xfrm>
            </p:grpSpPr>
            <p:sp>
              <p:nvSpPr>
                <p:cNvPr id="126" name="Hexagon 125">
                  <a:extLst>
                    <a:ext uri="{FF2B5EF4-FFF2-40B4-BE49-F238E27FC236}">
                      <a16:creationId xmlns:a16="http://schemas.microsoft.com/office/drawing/2014/main" id="{103059A1-40EF-834A-AF90-D09F3C356029}"/>
                    </a:ext>
                  </a:extLst>
                </p:cNvPr>
                <p:cNvSpPr/>
                <p:nvPr/>
              </p:nvSpPr>
              <p:spPr>
                <a:xfrm rot="19903338">
                  <a:off x="903778" y="2956064"/>
                  <a:ext cx="323983" cy="288436"/>
                </a:xfrm>
                <a:prstGeom prst="hexagon">
                  <a:avLst/>
                </a:prstGeom>
                <a:solidFill>
                  <a:srgbClr val="EF5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TextBox 126">
                  <a:extLst>
                    <a:ext uri="{FF2B5EF4-FFF2-40B4-BE49-F238E27FC236}">
                      <a16:creationId xmlns:a16="http://schemas.microsoft.com/office/drawing/2014/main" id="{00E23C3E-F062-AA4E-84C5-D1A2C7AAF38D}"/>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EF5E25"/>
                      </a:solidFill>
                      <a:latin typeface="Roboto Mono" pitchFamily="2" charset="0"/>
                      <a:ea typeface="Roboto Mono" pitchFamily="2" charset="0"/>
                    </a:rPr>
                    <a:t>2.0.0</a:t>
                  </a:r>
                </a:p>
              </p:txBody>
            </p:sp>
          </p:grpSp>
        </p:grpSp>
        <p:grpSp>
          <p:nvGrpSpPr>
            <p:cNvPr id="128" name="Group 127">
              <a:extLst>
                <a:ext uri="{FF2B5EF4-FFF2-40B4-BE49-F238E27FC236}">
                  <a16:creationId xmlns:a16="http://schemas.microsoft.com/office/drawing/2014/main" id="{A5D7E0FF-3C38-9240-87E3-31A782120E4A}"/>
                </a:ext>
              </a:extLst>
            </p:cNvPr>
            <p:cNvGrpSpPr/>
            <p:nvPr/>
          </p:nvGrpSpPr>
          <p:grpSpPr>
            <a:xfrm>
              <a:off x="3108494" y="1422747"/>
              <a:ext cx="671574" cy="714813"/>
              <a:chOff x="733876" y="2858008"/>
              <a:chExt cx="671574" cy="714813"/>
            </a:xfrm>
          </p:grpSpPr>
          <p:sp>
            <p:nvSpPr>
              <p:cNvPr id="129" name="Rectangle 128">
                <a:extLst>
                  <a:ext uri="{FF2B5EF4-FFF2-40B4-BE49-F238E27FC236}">
                    <a16:creationId xmlns:a16="http://schemas.microsoft.com/office/drawing/2014/main" id="{B0FFD910-6C59-B745-B584-96A23713E80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0" name="Group 129">
                <a:extLst>
                  <a:ext uri="{FF2B5EF4-FFF2-40B4-BE49-F238E27FC236}">
                    <a16:creationId xmlns:a16="http://schemas.microsoft.com/office/drawing/2014/main" id="{1CB2B9B4-697D-3B4F-B46C-D1691662E6FE}"/>
                  </a:ext>
                </a:extLst>
              </p:cNvPr>
              <p:cNvGrpSpPr/>
              <p:nvPr/>
            </p:nvGrpSpPr>
            <p:grpSpPr>
              <a:xfrm>
                <a:off x="733876" y="2956064"/>
                <a:ext cx="671574" cy="616757"/>
                <a:chOff x="733876" y="2956064"/>
                <a:chExt cx="671574" cy="616757"/>
              </a:xfrm>
            </p:grpSpPr>
            <p:sp>
              <p:nvSpPr>
                <p:cNvPr id="131" name="Hexagon 130">
                  <a:extLst>
                    <a:ext uri="{FF2B5EF4-FFF2-40B4-BE49-F238E27FC236}">
                      <a16:creationId xmlns:a16="http://schemas.microsoft.com/office/drawing/2014/main" id="{3133DFE8-28C4-D94F-AA07-C0C3B756864E}"/>
                    </a:ext>
                  </a:extLst>
                </p:cNvPr>
                <p:cNvSpPr/>
                <p:nvPr/>
              </p:nvSpPr>
              <p:spPr>
                <a:xfrm rot="19903338">
                  <a:off x="903778" y="2956064"/>
                  <a:ext cx="323983" cy="288436"/>
                </a:xfrm>
                <a:prstGeom prst="hexagon">
                  <a:avLst/>
                </a:prstGeom>
                <a:solidFill>
                  <a:srgbClr val="EF5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DBAE103B-44C8-DF4E-BA0E-80DA14906597}"/>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EF5E25"/>
                      </a:solidFill>
                      <a:latin typeface="Roboto Mono" pitchFamily="2" charset="0"/>
                      <a:ea typeface="Roboto Mono" pitchFamily="2" charset="0"/>
                    </a:rPr>
                    <a:t>2.0.0</a:t>
                  </a:r>
                </a:p>
              </p:txBody>
            </p:sp>
          </p:grpSp>
        </p:grpSp>
        <p:grpSp>
          <p:nvGrpSpPr>
            <p:cNvPr id="133" name="Group 132">
              <a:extLst>
                <a:ext uri="{FF2B5EF4-FFF2-40B4-BE49-F238E27FC236}">
                  <a16:creationId xmlns:a16="http://schemas.microsoft.com/office/drawing/2014/main" id="{F7E74CE8-3D60-2246-882E-63F408DC1EEA}"/>
                </a:ext>
              </a:extLst>
            </p:cNvPr>
            <p:cNvGrpSpPr/>
            <p:nvPr/>
          </p:nvGrpSpPr>
          <p:grpSpPr>
            <a:xfrm>
              <a:off x="7703644" y="1422747"/>
              <a:ext cx="671574" cy="714813"/>
              <a:chOff x="733876" y="2858008"/>
              <a:chExt cx="671574" cy="714813"/>
            </a:xfrm>
          </p:grpSpPr>
          <p:sp>
            <p:nvSpPr>
              <p:cNvPr id="134" name="Rectangle 133">
                <a:extLst>
                  <a:ext uri="{FF2B5EF4-FFF2-40B4-BE49-F238E27FC236}">
                    <a16:creationId xmlns:a16="http://schemas.microsoft.com/office/drawing/2014/main" id="{76AAC0CA-CADB-4D41-9E5E-B62BF466494E}"/>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BDD5659A-814F-2E47-AA1F-07F36126ED7C}"/>
                  </a:ext>
                </a:extLst>
              </p:cNvPr>
              <p:cNvGrpSpPr/>
              <p:nvPr/>
            </p:nvGrpSpPr>
            <p:grpSpPr>
              <a:xfrm>
                <a:off x="733876" y="2956064"/>
                <a:ext cx="671574" cy="616757"/>
                <a:chOff x="733876" y="2956064"/>
                <a:chExt cx="671574" cy="616757"/>
              </a:xfrm>
            </p:grpSpPr>
            <p:sp>
              <p:nvSpPr>
                <p:cNvPr id="136" name="Hexagon 135">
                  <a:extLst>
                    <a:ext uri="{FF2B5EF4-FFF2-40B4-BE49-F238E27FC236}">
                      <a16:creationId xmlns:a16="http://schemas.microsoft.com/office/drawing/2014/main" id="{B264D80F-B00B-DE4F-8E83-DBB4BA859FC3}"/>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TextBox 136">
                  <a:extLst>
                    <a:ext uri="{FF2B5EF4-FFF2-40B4-BE49-F238E27FC236}">
                      <a16:creationId xmlns:a16="http://schemas.microsoft.com/office/drawing/2014/main" id="{C3581B28-73DF-F447-A6D9-2B21EC5FB488}"/>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2.0.1</a:t>
                  </a:r>
                </a:p>
              </p:txBody>
            </p:sp>
          </p:grpSp>
        </p:grpSp>
      </p:grpSp>
      <p:sp>
        <p:nvSpPr>
          <p:cNvPr id="138" name="TextBox 137">
            <a:extLst>
              <a:ext uri="{FF2B5EF4-FFF2-40B4-BE49-F238E27FC236}">
                <a16:creationId xmlns:a16="http://schemas.microsoft.com/office/drawing/2014/main" id="{6BDD2390-94C6-124C-9483-D5D00F568505}"/>
              </a:ext>
            </a:extLst>
          </p:cNvPr>
          <p:cNvSpPr txBox="1"/>
          <p:nvPr/>
        </p:nvSpPr>
        <p:spPr>
          <a:xfrm>
            <a:off x="1518281" y="4010088"/>
            <a:ext cx="6072280" cy="338554"/>
          </a:xfrm>
          <a:prstGeom prst="rect">
            <a:avLst/>
          </a:prstGeom>
          <a:noFill/>
        </p:spPr>
        <p:txBody>
          <a:bodyPr wrap="square" rtlCol="0">
            <a:spAutoFit/>
          </a:bodyPr>
          <a:lstStyle/>
          <a:p>
            <a:pPr algn="ctr"/>
            <a:r>
              <a:rPr lang="en-US" sz="1600" b="1" dirty="0">
                <a:solidFill>
                  <a:schemeClr val="bg1"/>
                </a:solidFill>
                <a:latin typeface="Public Sans" pitchFamily="2" charset="77"/>
              </a:rPr>
              <a:t>Track each package and its dependencies with </a:t>
            </a:r>
            <a:r>
              <a:rPr lang="en-US" sz="1600" b="1" dirty="0" err="1">
                <a:solidFill>
                  <a:schemeClr val="bg1"/>
                </a:solidFill>
                <a:latin typeface="Public Sans" pitchFamily="2" charset="77"/>
              </a:rPr>
              <a:t>npm</a:t>
            </a:r>
            <a:endParaRPr lang="en-US" sz="1600" b="1" dirty="0">
              <a:solidFill>
                <a:schemeClr val="bg1"/>
              </a:solidFill>
              <a:latin typeface="Public Sans" pitchFamily="2" charset="77"/>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9588708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29806"/>
            <a:ext cx="8574060" cy="543254"/>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3200" dirty="0">
                <a:solidFill>
                  <a:schemeClr val="bg1"/>
                </a:solidFill>
              </a:rPr>
              <a:t>Always stay at the current version…</a:t>
            </a:r>
            <a:endParaRPr sz="3200" dirty="0">
              <a:solidFill>
                <a:schemeClr val="bg1"/>
              </a:solidFill>
              <a:latin typeface="Public Sans"/>
              <a:ea typeface="Public Sans"/>
              <a:cs typeface="Public Sans"/>
              <a:sym typeface="Public Sans"/>
            </a:endParaRPr>
          </a:p>
        </p:txBody>
      </p:sp>
      <p:sp>
        <p:nvSpPr>
          <p:cNvPr id="138" name="TextBox 137">
            <a:extLst>
              <a:ext uri="{FF2B5EF4-FFF2-40B4-BE49-F238E27FC236}">
                <a16:creationId xmlns:a16="http://schemas.microsoft.com/office/drawing/2014/main" id="{6BDD2390-94C6-124C-9483-D5D00F568505}"/>
              </a:ext>
            </a:extLst>
          </p:cNvPr>
          <p:cNvSpPr txBox="1"/>
          <p:nvPr/>
        </p:nvSpPr>
        <p:spPr>
          <a:xfrm>
            <a:off x="1518281" y="4010088"/>
            <a:ext cx="6072280" cy="338554"/>
          </a:xfrm>
          <a:prstGeom prst="rect">
            <a:avLst/>
          </a:prstGeom>
          <a:noFill/>
        </p:spPr>
        <p:txBody>
          <a:bodyPr wrap="square" rtlCol="0">
            <a:spAutoFit/>
          </a:bodyPr>
          <a:lstStyle/>
          <a:p>
            <a:pPr algn="ctr"/>
            <a:r>
              <a:rPr lang="en-US" sz="1600" b="1" dirty="0">
                <a:solidFill>
                  <a:schemeClr val="bg1"/>
                </a:solidFill>
                <a:latin typeface="Public Sans" pitchFamily="2" charset="77"/>
              </a:rPr>
              <a:t>Not every team has the same resources</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46</a:t>
            </a:fld>
            <a:endParaRPr>
              <a:solidFill>
                <a:schemeClr val="lt1"/>
              </a:solidFill>
              <a:latin typeface="Libre Franklin"/>
              <a:ea typeface="Libre Franklin"/>
              <a:cs typeface="Libre Franklin"/>
              <a:sym typeface="Libre Franklin"/>
            </a:endParaRPr>
          </a:p>
        </p:txBody>
      </p:sp>
      <p:grpSp>
        <p:nvGrpSpPr>
          <p:cNvPr id="3" name="Group 2" descr="Diagram: three components on three separate timelines. Each component version is highted and active ">
            <a:extLst>
              <a:ext uri="{FF2B5EF4-FFF2-40B4-BE49-F238E27FC236}">
                <a16:creationId xmlns:a16="http://schemas.microsoft.com/office/drawing/2014/main" id="{B3EE7E61-E899-C34C-9687-5A5C02582EA0}"/>
              </a:ext>
            </a:extLst>
          </p:cNvPr>
          <p:cNvGrpSpPr/>
          <p:nvPr/>
        </p:nvGrpSpPr>
        <p:grpSpPr>
          <a:xfrm>
            <a:off x="398211" y="1422747"/>
            <a:ext cx="7977007" cy="2169289"/>
            <a:chOff x="398211" y="1422747"/>
            <a:chExt cx="7977007" cy="2169289"/>
          </a:xfrm>
        </p:grpSpPr>
        <p:grpSp>
          <p:nvGrpSpPr>
            <p:cNvPr id="56" name="Group 55">
              <a:extLst>
                <a:ext uri="{FF2B5EF4-FFF2-40B4-BE49-F238E27FC236}">
                  <a16:creationId xmlns:a16="http://schemas.microsoft.com/office/drawing/2014/main" id="{BCD9393E-2ACD-A44B-8F22-BB81120BBDC8}"/>
                </a:ext>
              </a:extLst>
            </p:cNvPr>
            <p:cNvGrpSpPr/>
            <p:nvPr/>
          </p:nvGrpSpPr>
          <p:grpSpPr>
            <a:xfrm>
              <a:off x="814900" y="1524604"/>
              <a:ext cx="671574" cy="616757"/>
              <a:chOff x="1215568" y="1744521"/>
              <a:chExt cx="671574" cy="616757"/>
            </a:xfrm>
          </p:grpSpPr>
          <p:sp>
            <p:nvSpPr>
              <p:cNvPr id="95" name="Hexagon 94">
                <a:extLst>
                  <a:ext uri="{FF2B5EF4-FFF2-40B4-BE49-F238E27FC236}">
                    <a16:creationId xmlns:a16="http://schemas.microsoft.com/office/drawing/2014/main" id="{68372DFD-08D1-184E-BB95-2C54404FED0B}"/>
                  </a:ext>
                </a:extLst>
              </p:cNvPr>
              <p:cNvSpPr/>
              <p:nvPr/>
            </p:nvSpPr>
            <p:spPr>
              <a:xfrm rot="19903338">
                <a:off x="1385470" y="1744521"/>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TextBox 95">
                <a:extLst>
                  <a:ext uri="{FF2B5EF4-FFF2-40B4-BE49-F238E27FC236}">
                    <a16:creationId xmlns:a16="http://schemas.microsoft.com/office/drawing/2014/main" id="{03E222C8-85A7-8E4C-8F20-EA64C536BB8F}"/>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1.0.1</a:t>
                </a:r>
              </a:p>
            </p:txBody>
          </p:sp>
        </p:grpSp>
        <p:grpSp>
          <p:nvGrpSpPr>
            <p:cNvPr id="57" name="Group 56">
              <a:extLst>
                <a:ext uri="{FF2B5EF4-FFF2-40B4-BE49-F238E27FC236}">
                  <a16:creationId xmlns:a16="http://schemas.microsoft.com/office/drawing/2014/main" id="{0244F28B-D5E4-384B-99E3-DC9D7683866C}"/>
                </a:ext>
              </a:extLst>
            </p:cNvPr>
            <p:cNvGrpSpPr/>
            <p:nvPr/>
          </p:nvGrpSpPr>
          <p:grpSpPr>
            <a:xfrm>
              <a:off x="398211" y="2230660"/>
              <a:ext cx="671574" cy="616757"/>
              <a:chOff x="1215568" y="1744521"/>
              <a:chExt cx="671574" cy="616757"/>
            </a:xfrm>
          </p:grpSpPr>
          <p:sp>
            <p:nvSpPr>
              <p:cNvPr id="93" name="Hexagon 92">
                <a:extLst>
                  <a:ext uri="{FF2B5EF4-FFF2-40B4-BE49-F238E27FC236}">
                    <a16:creationId xmlns:a16="http://schemas.microsoft.com/office/drawing/2014/main" id="{15FEBBEC-D4A8-3F4E-AC7D-E58427AC0DD7}"/>
                  </a:ext>
                </a:extLst>
              </p:cNvPr>
              <p:cNvSpPr/>
              <p:nvPr/>
            </p:nvSpPr>
            <p:spPr>
              <a:xfrm rot="19903338">
                <a:off x="1385470" y="1744521"/>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9B82583D-4ED0-C64C-A60C-E7E7CCDE1BDA}"/>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1.0.1</a:t>
                </a:r>
              </a:p>
            </p:txBody>
          </p:sp>
        </p:grpSp>
        <p:grpSp>
          <p:nvGrpSpPr>
            <p:cNvPr id="9" name="Group 8">
              <a:extLst>
                <a:ext uri="{FF2B5EF4-FFF2-40B4-BE49-F238E27FC236}">
                  <a16:creationId xmlns:a16="http://schemas.microsoft.com/office/drawing/2014/main" id="{7B654306-9CE9-0849-83A0-EE858C337B02}"/>
                </a:ext>
              </a:extLst>
            </p:cNvPr>
            <p:cNvGrpSpPr/>
            <p:nvPr/>
          </p:nvGrpSpPr>
          <p:grpSpPr>
            <a:xfrm>
              <a:off x="814900" y="2858008"/>
              <a:ext cx="671574" cy="714813"/>
              <a:chOff x="733876" y="2858008"/>
              <a:chExt cx="671574" cy="714813"/>
            </a:xfrm>
          </p:grpSpPr>
          <p:sp>
            <p:nvSpPr>
              <p:cNvPr id="61" name="Rectangle 60">
                <a:extLst>
                  <a:ext uri="{FF2B5EF4-FFF2-40B4-BE49-F238E27FC236}">
                    <a16:creationId xmlns:a16="http://schemas.microsoft.com/office/drawing/2014/main" id="{E3E6556B-96C6-4045-BAC5-EB2780C7826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D8623ED-D39E-9D4C-AA81-09FF03C37651}"/>
                  </a:ext>
                </a:extLst>
              </p:cNvPr>
              <p:cNvGrpSpPr/>
              <p:nvPr/>
            </p:nvGrpSpPr>
            <p:grpSpPr>
              <a:xfrm>
                <a:off x="733876" y="2956064"/>
                <a:ext cx="671574" cy="616757"/>
                <a:chOff x="733876" y="2956064"/>
                <a:chExt cx="671574" cy="616757"/>
              </a:xfrm>
            </p:grpSpPr>
            <p:sp>
              <p:nvSpPr>
                <p:cNvPr id="100" name="Hexagon 99">
                  <a:extLst>
                    <a:ext uri="{FF2B5EF4-FFF2-40B4-BE49-F238E27FC236}">
                      <a16:creationId xmlns:a16="http://schemas.microsoft.com/office/drawing/2014/main" id="{0715556A-C596-A045-ACC5-307CB127F5C4}"/>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8F2D548-331A-6F4F-836C-483BA33B4119}"/>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1.1.0</a:t>
                  </a:r>
                </a:p>
              </p:txBody>
            </p:sp>
          </p:grpSp>
        </p:grpSp>
        <p:cxnSp>
          <p:nvCxnSpPr>
            <p:cNvPr id="5" name="Straight Connector 4">
              <a:extLst>
                <a:ext uri="{FF2B5EF4-FFF2-40B4-BE49-F238E27FC236}">
                  <a16:creationId xmlns:a16="http://schemas.microsoft.com/office/drawing/2014/main" id="{08A1A8B5-F45D-2540-8095-072CFE50D580}"/>
                </a:ext>
              </a:extLst>
            </p:cNvPr>
            <p:cNvCxnSpPr/>
            <p:nvPr/>
          </p:nvCxnSpPr>
          <p:spPr>
            <a:xfrm>
              <a:off x="1486474" y="1668822"/>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C52132D-886A-4E40-9129-A8F7B0589C49}"/>
                </a:ext>
              </a:extLst>
            </p:cNvPr>
            <p:cNvCxnSpPr>
              <a:cxnSpLocks/>
            </p:cNvCxnSpPr>
            <p:nvPr/>
          </p:nvCxnSpPr>
          <p:spPr>
            <a:xfrm>
              <a:off x="1069785" y="2409602"/>
              <a:ext cx="7125092"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59A2706-842E-5149-856A-8F729A8CE431}"/>
                </a:ext>
              </a:extLst>
            </p:cNvPr>
            <p:cNvCxnSpPr/>
            <p:nvPr/>
          </p:nvCxnSpPr>
          <p:spPr>
            <a:xfrm>
              <a:off x="1486474" y="3115658"/>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B785C0E5-BBD5-0A4A-9010-4B664E50417C}"/>
                </a:ext>
              </a:extLst>
            </p:cNvPr>
            <p:cNvGrpSpPr/>
            <p:nvPr/>
          </p:nvGrpSpPr>
          <p:grpSpPr>
            <a:xfrm>
              <a:off x="1833472" y="2858008"/>
              <a:ext cx="671574" cy="714813"/>
              <a:chOff x="733876" y="2858008"/>
              <a:chExt cx="671574" cy="714813"/>
            </a:xfrm>
          </p:grpSpPr>
          <p:sp>
            <p:nvSpPr>
              <p:cNvPr id="64" name="Rectangle 63">
                <a:extLst>
                  <a:ext uri="{FF2B5EF4-FFF2-40B4-BE49-F238E27FC236}">
                    <a16:creationId xmlns:a16="http://schemas.microsoft.com/office/drawing/2014/main" id="{C0C57430-2B07-774D-A9A1-38F8F2C4C6B1}"/>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5B40F4E5-CEE8-174D-B700-971DF25356D4}"/>
                  </a:ext>
                </a:extLst>
              </p:cNvPr>
              <p:cNvGrpSpPr/>
              <p:nvPr/>
            </p:nvGrpSpPr>
            <p:grpSpPr>
              <a:xfrm>
                <a:off x="733876" y="2956064"/>
                <a:ext cx="671574" cy="616757"/>
                <a:chOff x="733876" y="2956064"/>
                <a:chExt cx="671574" cy="616757"/>
              </a:xfrm>
            </p:grpSpPr>
            <p:sp>
              <p:nvSpPr>
                <p:cNvPr id="66" name="Hexagon 65">
                  <a:extLst>
                    <a:ext uri="{FF2B5EF4-FFF2-40B4-BE49-F238E27FC236}">
                      <a16:creationId xmlns:a16="http://schemas.microsoft.com/office/drawing/2014/main" id="{90E9D84E-9C66-0D42-8E34-DE19045E2CAD}"/>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6966E29A-151D-6A4B-9B82-AABCDE3144EB}"/>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1.1.1</a:t>
                  </a:r>
                </a:p>
              </p:txBody>
            </p:sp>
          </p:grpSp>
        </p:grpSp>
        <p:grpSp>
          <p:nvGrpSpPr>
            <p:cNvPr id="69" name="Group 68">
              <a:extLst>
                <a:ext uri="{FF2B5EF4-FFF2-40B4-BE49-F238E27FC236}">
                  <a16:creationId xmlns:a16="http://schemas.microsoft.com/office/drawing/2014/main" id="{B5CA4062-1922-3B43-9BD7-A043FC6DF54D}"/>
                </a:ext>
              </a:extLst>
            </p:cNvPr>
            <p:cNvGrpSpPr/>
            <p:nvPr/>
          </p:nvGrpSpPr>
          <p:grpSpPr>
            <a:xfrm>
              <a:off x="3928490" y="2858008"/>
              <a:ext cx="671574" cy="714813"/>
              <a:chOff x="733876" y="2858008"/>
              <a:chExt cx="671574" cy="714813"/>
            </a:xfrm>
          </p:grpSpPr>
          <p:sp>
            <p:nvSpPr>
              <p:cNvPr id="70" name="Rectangle 69">
                <a:extLst>
                  <a:ext uri="{FF2B5EF4-FFF2-40B4-BE49-F238E27FC236}">
                    <a16:creationId xmlns:a16="http://schemas.microsoft.com/office/drawing/2014/main" id="{9B5F4E55-66A9-BF45-A023-6596FCD0BC88}"/>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DEFACCCB-4512-744F-8176-4A524B82CF9A}"/>
                  </a:ext>
                </a:extLst>
              </p:cNvPr>
              <p:cNvGrpSpPr/>
              <p:nvPr/>
            </p:nvGrpSpPr>
            <p:grpSpPr>
              <a:xfrm>
                <a:off x="733876" y="2956064"/>
                <a:ext cx="671574" cy="616757"/>
                <a:chOff x="733876" y="2956064"/>
                <a:chExt cx="671574" cy="616757"/>
              </a:xfrm>
            </p:grpSpPr>
            <p:sp>
              <p:nvSpPr>
                <p:cNvPr id="72" name="Hexagon 71">
                  <a:extLst>
                    <a:ext uri="{FF2B5EF4-FFF2-40B4-BE49-F238E27FC236}">
                      <a16:creationId xmlns:a16="http://schemas.microsoft.com/office/drawing/2014/main" id="{3E54EF23-CFDE-BA4E-A91F-E891DD2FC3FC}"/>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E75D2717-D15A-C744-9041-6EE272D7395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1.2.0</a:t>
                  </a:r>
                </a:p>
              </p:txBody>
            </p:sp>
          </p:grpSp>
        </p:grpSp>
        <p:grpSp>
          <p:nvGrpSpPr>
            <p:cNvPr id="74" name="Group 73">
              <a:extLst>
                <a:ext uri="{FF2B5EF4-FFF2-40B4-BE49-F238E27FC236}">
                  <a16:creationId xmlns:a16="http://schemas.microsoft.com/office/drawing/2014/main" id="{5EA5CA44-F1CE-3444-B959-69087EBFC434}"/>
                </a:ext>
              </a:extLst>
            </p:cNvPr>
            <p:cNvGrpSpPr/>
            <p:nvPr/>
          </p:nvGrpSpPr>
          <p:grpSpPr>
            <a:xfrm>
              <a:off x="5525796" y="2858008"/>
              <a:ext cx="671574" cy="714813"/>
              <a:chOff x="733876" y="2858008"/>
              <a:chExt cx="671574" cy="714813"/>
            </a:xfrm>
          </p:grpSpPr>
          <p:sp>
            <p:nvSpPr>
              <p:cNvPr id="75" name="Rectangle 74">
                <a:extLst>
                  <a:ext uri="{FF2B5EF4-FFF2-40B4-BE49-F238E27FC236}">
                    <a16:creationId xmlns:a16="http://schemas.microsoft.com/office/drawing/2014/main" id="{6B74D07A-9A3B-FB4E-AAD8-98D217A838A7}"/>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60052E75-9A7E-5B4D-92ED-ADFD6976C3AD}"/>
                  </a:ext>
                </a:extLst>
              </p:cNvPr>
              <p:cNvGrpSpPr/>
              <p:nvPr/>
            </p:nvGrpSpPr>
            <p:grpSpPr>
              <a:xfrm>
                <a:off x="733876" y="2956064"/>
                <a:ext cx="671574" cy="616757"/>
                <a:chOff x="733876" y="2956064"/>
                <a:chExt cx="671574" cy="616757"/>
              </a:xfrm>
            </p:grpSpPr>
            <p:sp>
              <p:nvSpPr>
                <p:cNvPr id="92" name="Hexagon 91">
                  <a:extLst>
                    <a:ext uri="{FF2B5EF4-FFF2-40B4-BE49-F238E27FC236}">
                      <a16:creationId xmlns:a16="http://schemas.microsoft.com/office/drawing/2014/main" id="{FC5BB4D1-0453-6349-9D27-EB340C722F74}"/>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TextBox 101">
                  <a:extLst>
                    <a:ext uri="{FF2B5EF4-FFF2-40B4-BE49-F238E27FC236}">
                      <a16:creationId xmlns:a16="http://schemas.microsoft.com/office/drawing/2014/main" id="{941B06B2-EE55-A347-97AC-59201859CDC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1.2.1</a:t>
                  </a:r>
                </a:p>
              </p:txBody>
            </p:sp>
          </p:grpSp>
        </p:grpSp>
        <p:grpSp>
          <p:nvGrpSpPr>
            <p:cNvPr id="103" name="Group 102">
              <a:extLst>
                <a:ext uri="{FF2B5EF4-FFF2-40B4-BE49-F238E27FC236}">
                  <a16:creationId xmlns:a16="http://schemas.microsoft.com/office/drawing/2014/main" id="{F87885D0-CC9F-E84A-A26F-1BFAD997365B}"/>
                </a:ext>
              </a:extLst>
            </p:cNvPr>
            <p:cNvGrpSpPr/>
            <p:nvPr/>
          </p:nvGrpSpPr>
          <p:grpSpPr>
            <a:xfrm>
              <a:off x="7701836" y="2858008"/>
              <a:ext cx="671574" cy="714813"/>
              <a:chOff x="733876" y="2858008"/>
              <a:chExt cx="671574" cy="714813"/>
            </a:xfrm>
          </p:grpSpPr>
          <p:sp>
            <p:nvSpPr>
              <p:cNvPr id="104" name="Rectangle 103">
                <a:extLst>
                  <a:ext uri="{FF2B5EF4-FFF2-40B4-BE49-F238E27FC236}">
                    <a16:creationId xmlns:a16="http://schemas.microsoft.com/office/drawing/2014/main" id="{560AF169-F28F-1B48-B8D0-69BA89067E4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4D76B47C-1357-7F4C-9FE2-A9E7A3699AFB}"/>
                  </a:ext>
                </a:extLst>
              </p:cNvPr>
              <p:cNvGrpSpPr/>
              <p:nvPr/>
            </p:nvGrpSpPr>
            <p:grpSpPr>
              <a:xfrm>
                <a:off x="733876" y="2956064"/>
                <a:ext cx="671574" cy="616757"/>
                <a:chOff x="733876" y="2956064"/>
                <a:chExt cx="671574" cy="616757"/>
              </a:xfrm>
            </p:grpSpPr>
            <p:sp>
              <p:nvSpPr>
                <p:cNvPr id="106" name="Hexagon 105">
                  <a:extLst>
                    <a:ext uri="{FF2B5EF4-FFF2-40B4-BE49-F238E27FC236}">
                      <a16:creationId xmlns:a16="http://schemas.microsoft.com/office/drawing/2014/main" id="{DC524EFB-D1B2-994E-AF0F-C36EFA12B78D}"/>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TextBox 106">
                  <a:extLst>
                    <a:ext uri="{FF2B5EF4-FFF2-40B4-BE49-F238E27FC236}">
                      <a16:creationId xmlns:a16="http://schemas.microsoft.com/office/drawing/2014/main" id="{A112E813-9FD9-2141-A836-AC90FE8937D0}"/>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1.2.2</a:t>
                  </a:r>
                </a:p>
              </p:txBody>
            </p:sp>
          </p:grpSp>
        </p:grpSp>
        <p:grpSp>
          <p:nvGrpSpPr>
            <p:cNvPr id="108" name="Group 107">
              <a:extLst>
                <a:ext uri="{FF2B5EF4-FFF2-40B4-BE49-F238E27FC236}">
                  <a16:creationId xmlns:a16="http://schemas.microsoft.com/office/drawing/2014/main" id="{A4C2D4E1-9DD7-E34D-ADFD-71CACD2CA87F}"/>
                </a:ext>
              </a:extLst>
            </p:cNvPr>
            <p:cNvGrpSpPr/>
            <p:nvPr/>
          </p:nvGrpSpPr>
          <p:grpSpPr>
            <a:xfrm>
              <a:off x="1829577" y="2140378"/>
              <a:ext cx="671574" cy="714813"/>
              <a:chOff x="733876" y="2858008"/>
              <a:chExt cx="671574" cy="714813"/>
            </a:xfrm>
          </p:grpSpPr>
          <p:sp>
            <p:nvSpPr>
              <p:cNvPr id="109" name="Rectangle 108">
                <a:extLst>
                  <a:ext uri="{FF2B5EF4-FFF2-40B4-BE49-F238E27FC236}">
                    <a16:creationId xmlns:a16="http://schemas.microsoft.com/office/drawing/2014/main" id="{295CBEFF-73C2-F547-8738-A8CE2D2349E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 name="Group 109">
                <a:extLst>
                  <a:ext uri="{FF2B5EF4-FFF2-40B4-BE49-F238E27FC236}">
                    <a16:creationId xmlns:a16="http://schemas.microsoft.com/office/drawing/2014/main" id="{BBD93519-BDE3-C642-9A76-41F80364D560}"/>
                  </a:ext>
                </a:extLst>
              </p:cNvPr>
              <p:cNvGrpSpPr/>
              <p:nvPr/>
            </p:nvGrpSpPr>
            <p:grpSpPr>
              <a:xfrm>
                <a:off x="733876" y="2956064"/>
                <a:ext cx="671574" cy="616757"/>
                <a:chOff x="733876" y="2956064"/>
                <a:chExt cx="671574" cy="616757"/>
              </a:xfrm>
            </p:grpSpPr>
            <p:sp>
              <p:nvSpPr>
                <p:cNvPr id="111" name="Hexagon 110">
                  <a:extLst>
                    <a:ext uri="{FF2B5EF4-FFF2-40B4-BE49-F238E27FC236}">
                      <a16:creationId xmlns:a16="http://schemas.microsoft.com/office/drawing/2014/main" id="{6D1FE919-2AC1-2F47-9ECD-DA83B57C6459}"/>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TextBox 111">
                  <a:extLst>
                    <a:ext uri="{FF2B5EF4-FFF2-40B4-BE49-F238E27FC236}">
                      <a16:creationId xmlns:a16="http://schemas.microsoft.com/office/drawing/2014/main" id="{C1FE4C92-D427-1443-B6BA-D2012EED92D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1.2.0</a:t>
                  </a:r>
                </a:p>
              </p:txBody>
            </p:sp>
          </p:grpSp>
        </p:grpSp>
        <p:grpSp>
          <p:nvGrpSpPr>
            <p:cNvPr id="113" name="Group 112">
              <a:extLst>
                <a:ext uri="{FF2B5EF4-FFF2-40B4-BE49-F238E27FC236}">
                  <a16:creationId xmlns:a16="http://schemas.microsoft.com/office/drawing/2014/main" id="{FF20AC16-179B-B041-AA4F-6BC9C4A0A099}"/>
                </a:ext>
              </a:extLst>
            </p:cNvPr>
            <p:cNvGrpSpPr/>
            <p:nvPr/>
          </p:nvGrpSpPr>
          <p:grpSpPr>
            <a:xfrm>
              <a:off x="5498752" y="2140378"/>
              <a:ext cx="671574" cy="714813"/>
              <a:chOff x="733876" y="2858008"/>
              <a:chExt cx="671574" cy="714813"/>
            </a:xfrm>
          </p:grpSpPr>
          <p:sp>
            <p:nvSpPr>
              <p:cNvPr id="114" name="Rectangle 113">
                <a:extLst>
                  <a:ext uri="{FF2B5EF4-FFF2-40B4-BE49-F238E27FC236}">
                    <a16:creationId xmlns:a16="http://schemas.microsoft.com/office/drawing/2014/main" id="{5EC090FF-69F4-6F41-B655-A7E61A192F23}"/>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FC8CECDF-1C4A-CD46-A109-AECCC78B4981}"/>
                  </a:ext>
                </a:extLst>
              </p:cNvPr>
              <p:cNvGrpSpPr/>
              <p:nvPr/>
            </p:nvGrpSpPr>
            <p:grpSpPr>
              <a:xfrm>
                <a:off x="733876" y="2956064"/>
                <a:ext cx="671574" cy="616757"/>
                <a:chOff x="733876" y="2956064"/>
                <a:chExt cx="671574" cy="616757"/>
              </a:xfrm>
            </p:grpSpPr>
            <p:sp>
              <p:nvSpPr>
                <p:cNvPr id="116" name="Hexagon 115">
                  <a:extLst>
                    <a:ext uri="{FF2B5EF4-FFF2-40B4-BE49-F238E27FC236}">
                      <a16:creationId xmlns:a16="http://schemas.microsoft.com/office/drawing/2014/main" id="{66CFF8B9-8B6A-074F-9783-601EA99EF992}"/>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TextBox 116">
                  <a:extLst>
                    <a:ext uri="{FF2B5EF4-FFF2-40B4-BE49-F238E27FC236}">
                      <a16:creationId xmlns:a16="http://schemas.microsoft.com/office/drawing/2014/main" id="{496C02AE-51E9-0347-9906-3B99A8CC394E}"/>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1.2.1</a:t>
                  </a:r>
                </a:p>
              </p:txBody>
            </p:sp>
          </p:grpSp>
        </p:grpSp>
        <p:grpSp>
          <p:nvGrpSpPr>
            <p:cNvPr id="118" name="Group 117">
              <a:extLst>
                <a:ext uri="{FF2B5EF4-FFF2-40B4-BE49-F238E27FC236}">
                  <a16:creationId xmlns:a16="http://schemas.microsoft.com/office/drawing/2014/main" id="{F0A93C50-AD03-994D-9B1B-88B19BABB598}"/>
                </a:ext>
              </a:extLst>
            </p:cNvPr>
            <p:cNvGrpSpPr/>
            <p:nvPr/>
          </p:nvGrpSpPr>
          <p:grpSpPr>
            <a:xfrm>
              <a:off x="6436301" y="2140378"/>
              <a:ext cx="671574" cy="714813"/>
              <a:chOff x="733876" y="2858008"/>
              <a:chExt cx="671574" cy="714813"/>
            </a:xfrm>
          </p:grpSpPr>
          <p:sp>
            <p:nvSpPr>
              <p:cNvPr id="119" name="Rectangle 118">
                <a:extLst>
                  <a:ext uri="{FF2B5EF4-FFF2-40B4-BE49-F238E27FC236}">
                    <a16:creationId xmlns:a16="http://schemas.microsoft.com/office/drawing/2014/main" id="{D8BA08A7-7395-9D4B-B67B-DF26C6B2CD29}"/>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oup 119">
                <a:extLst>
                  <a:ext uri="{FF2B5EF4-FFF2-40B4-BE49-F238E27FC236}">
                    <a16:creationId xmlns:a16="http://schemas.microsoft.com/office/drawing/2014/main" id="{A5AB77C3-5B55-4540-AD42-6FABBEFB8D3B}"/>
                  </a:ext>
                </a:extLst>
              </p:cNvPr>
              <p:cNvGrpSpPr/>
              <p:nvPr/>
            </p:nvGrpSpPr>
            <p:grpSpPr>
              <a:xfrm>
                <a:off x="733876" y="2956064"/>
                <a:ext cx="671574" cy="616757"/>
                <a:chOff x="733876" y="2956064"/>
                <a:chExt cx="671574" cy="616757"/>
              </a:xfrm>
            </p:grpSpPr>
            <p:sp>
              <p:nvSpPr>
                <p:cNvPr id="121" name="Hexagon 120">
                  <a:extLst>
                    <a:ext uri="{FF2B5EF4-FFF2-40B4-BE49-F238E27FC236}">
                      <a16:creationId xmlns:a16="http://schemas.microsoft.com/office/drawing/2014/main" id="{1E724DB7-78DD-CB40-AAE2-8DB560C3F640}"/>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TextBox 121">
                  <a:extLst>
                    <a:ext uri="{FF2B5EF4-FFF2-40B4-BE49-F238E27FC236}">
                      <a16:creationId xmlns:a16="http://schemas.microsoft.com/office/drawing/2014/main" id="{FA095A3B-C0A9-D849-8B46-AE4E0E61F67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1.2.2</a:t>
                  </a:r>
                </a:p>
              </p:txBody>
            </p:sp>
          </p:grpSp>
        </p:grpSp>
        <p:grpSp>
          <p:nvGrpSpPr>
            <p:cNvPr id="123" name="Group 122">
              <a:extLst>
                <a:ext uri="{FF2B5EF4-FFF2-40B4-BE49-F238E27FC236}">
                  <a16:creationId xmlns:a16="http://schemas.microsoft.com/office/drawing/2014/main" id="{62564D86-141C-3544-8554-238C9AF343AA}"/>
                </a:ext>
              </a:extLst>
            </p:cNvPr>
            <p:cNvGrpSpPr/>
            <p:nvPr/>
          </p:nvGrpSpPr>
          <p:grpSpPr>
            <a:xfrm>
              <a:off x="7697943" y="2140378"/>
              <a:ext cx="671574" cy="714813"/>
              <a:chOff x="733876" y="2858008"/>
              <a:chExt cx="671574" cy="714813"/>
            </a:xfrm>
          </p:grpSpPr>
          <p:sp>
            <p:nvSpPr>
              <p:cNvPr id="124" name="Rectangle 123">
                <a:extLst>
                  <a:ext uri="{FF2B5EF4-FFF2-40B4-BE49-F238E27FC236}">
                    <a16:creationId xmlns:a16="http://schemas.microsoft.com/office/drawing/2014/main" id="{85562739-490B-F34D-B903-0CE8EF5215D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a:extLst>
                  <a:ext uri="{FF2B5EF4-FFF2-40B4-BE49-F238E27FC236}">
                    <a16:creationId xmlns:a16="http://schemas.microsoft.com/office/drawing/2014/main" id="{08B07349-882E-F342-A782-C3C58B0A3D74}"/>
                  </a:ext>
                </a:extLst>
              </p:cNvPr>
              <p:cNvGrpSpPr/>
              <p:nvPr/>
            </p:nvGrpSpPr>
            <p:grpSpPr>
              <a:xfrm>
                <a:off x="733876" y="2956064"/>
                <a:ext cx="671574" cy="616757"/>
                <a:chOff x="733876" y="2956064"/>
                <a:chExt cx="671574" cy="616757"/>
              </a:xfrm>
            </p:grpSpPr>
            <p:sp>
              <p:nvSpPr>
                <p:cNvPr id="126" name="Hexagon 125">
                  <a:extLst>
                    <a:ext uri="{FF2B5EF4-FFF2-40B4-BE49-F238E27FC236}">
                      <a16:creationId xmlns:a16="http://schemas.microsoft.com/office/drawing/2014/main" id="{103059A1-40EF-834A-AF90-D09F3C356029}"/>
                    </a:ext>
                  </a:extLst>
                </p:cNvPr>
                <p:cNvSpPr/>
                <p:nvPr/>
              </p:nvSpPr>
              <p:spPr>
                <a:xfrm rot="19903338">
                  <a:off x="903778" y="2956064"/>
                  <a:ext cx="323983" cy="288436"/>
                </a:xfrm>
                <a:prstGeom prst="hexagon">
                  <a:avLst/>
                </a:prstGeom>
                <a:solidFill>
                  <a:srgbClr val="EF5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TextBox 126">
                  <a:extLst>
                    <a:ext uri="{FF2B5EF4-FFF2-40B4-BE49-F238E27FC236}">
                      <a16:creationId xmlns:a16="http://schemas.microsoft.com/office/drawing/2014/main" id="{00E23C3E-F062-AA4E-84C5-D1A2C7AAF38D}"/>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EF5E25"/>
                      </a:solidFill>
                      <a:latin typeface="Roboto Mono" pitchFamily="2" charset="0"/>
                      <a:ea typeface="Roboto Mono" pitchFamily="2" charset="0"/>
                    </a:rPr>
                    <a:t>2.0.0</a:t>
                  </a:r>
                </a:p>
              </p:txBody>
            </p:sp>
          </p:grpSp>
        </p:grpSp>
        <p:grpSp>
          <p:nvGrpSpPr>
            <p:cNvPr id="128" name="Group 127">
              <a:extLst>
                <a:ext uri="{FF2B5EF4-FFF2-40B4-BE49-F238E27FC236}">
                  <a16:creationId xmlns:a16="http://schemas.microsoft.com/office/drawing/2014/main" id="{A5D7E0FF-3C38-9240-87E3-31A782120E4A}"/>
                </a:ext>
              </a:extLst>
            </p:cNvPr>
            <p:cNvGrpSpPr/>
            <p:nvPr/>
          </p:nvGrpSpPr>
          <p:grpSpPr>
            <a:xfrm>
              <a:off x="3108494" y="1422747"/>
              <a:ext cx="671574" cy="714813"/>
              <a:chOff x="733876" y="2858008"/>
              <a:chExt cx="671574" cy="714813"/>
            </a:xfrm>
          </p:grpSpPr>
          <p:sp>
            <p:nvSpPr>
              <p:cNvPr id="129" name="Rectangle 128">
                <a:extLst>
                  <a:ext uri="{FF2B5EF4-FFF2-40B4-BE49-F238E27FC236}">
                    <a16:creationId xmlns:a16="http://schemas.microsoft.com/office/drawing/2014/main" id="{B0FFD910-6C59-B745-B584-96A23713E80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0" name="Group 129">
                <a:extLst>
                  <a:ext uri="{FF2B5EF4-FFF2-40B4-BE49-F238E27FC236}">
                    <a16:creationId xmlns:a16="http://schemas.microsoft.com/office/drawing/2014/main" id="{1CB2B9B4-697D-3B4F-B46C-D1691662E6FE}"/>
                  </a:ext>
                </a:extLst>
              </p:cNvPr>
              <p:cNvGrpSpPr/>
              <p:nvPr/>
            </p:nvGrpSpPr>
            <p:grpSpPr>
              <a:xfrm>
                <a:off x="733876" y="2956064"/>
                <a:ext cx="671574" cy="616757"/>
                <a:chOff x="733876" y="2956064"/>
                <a:chExt cx="671574" cy="616757"/>
              </a:xfrm>
            </p:grpSpPr>
            <p:sp>
              <p:nvSpPr>
                <p:cNvPr id="131" name="Hexagon 130">
                  <a:extLst>
                    <a:ext uri="{FF2B5EF4-FFF2-40B4-BE49-F238E27FC236}">
                      <a16:creationId xmlns:a16="http://schemas.microsoft.com/office/drawing/2014/main" id="{3133DFE8-28C4-D94F-AA07-C0C3B756864E}"/>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DBAE103B-44C8-DF4E-BA0E-80DA14906597}"/>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2.0.0</a:t>
                  </a:r>
                </a:p>
              </p:txBody>
            </p:sp>
          </p:grpSp>
        </p:grpSp>
        <p:grpSp>
          <p:nvGrpSpPr>
            <p:cNvPr id="133" name="Group 132">
              <a:extLst>
                <a:ext uri="{FF2B5EF4-FFF2-40B4-BE49-F238E27FC236}">
                  <a16:creationId xmlns:a16="http://schemas.microsoft.com/office/drawing/2014/main" id="{F7E74CE8-3D60-2246-882E-63F408DC1EEA}"/>
                </a:ext>
              </a:extLst>
            </p:cNvPr>
            <p:cNvGrpSpPr/>
            <p:nvPr/>
          </p:nvGrpSpPr>
          <p:grpSpPr>
            <a:xfrm>
              <a:off x="7703644" y="1422747"/>
              <a:ext cx="671574" cy="714813"/>
              <a:chOff x="733876" y="2858008"/>
              <a:chExt cx="671574" cy="714813"/>
            </a:xfrm>
          </p:grpSpPr>
          <p:sp>
            <p:nvSpPr>
              <p:cNvPr id="134" name="Rectangle 133">
                <a:extLst>
                  <a:ext uri="{FF2B5EF4-FFF2-40B4-BE49-F238E27FC236}">
                    <a16:creationId xmlns:a16="http://schemas.microsoft.com/office/drawing/2014/main" id="{76AAC0CA-CADB-4D41-9E5E-B62BF466494E}"/>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BDD5659A-814F-2E47-AA1F-07F36126ED7C}"/>
                  </a:ext>
                </a:extLst>
              </p:cNvPr>
              <p:cNvGrpSpPr/>
              <p:nvPr/>
            </p:nvGrpSpPr>
            <p:grpSpPr>
              <a:xfrm>
                <a:off x="733876" y="2956064"/>
                <a:ext cx="671574" cy="616757"/>
                <a:chOff x="733876" y="2956064"/>
                <a:chExt cx="671574" cy="616757"/>
              </a:xfrm>
            </p:grpSpPr>
            <p:sp>
              <p:nvSpPr>
                <p:cNvPr id="136" name="Hexagon 135">
                  <a:extLst>
                    <a:ext uri="{FF2B5EF4-FFF2-40B4-BE49-F238E27FC236}">
                      <a16:creationId xmlns:a16="http://schemas.microsoft.com/office/drawing/2014/main" id="{B264D80F-B00B-DE4F-8E83-DBB4BA859FC3}"/>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TextBox 136">
                  <a:extLst>
                    <a:ext uri="{FF2B5EF4-FFF2-40B4-BE49-F238E27FC236}">
                      <a16:creationId xmlns:a16="http://schemas.microsoft.com/office/drawing/2014/main" id="{C3581B28-73DF-F447-A6D9-2B21EC5FB488}"/>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2.0.1</a:t>
                  </a:r>
                </a:p>
              </p:txBody>
            </p:sp>
          </p:grpSp>
        </p:grpSp>
        <p:sp>
          <p:nvSpPr>
            <p:cNvPr id="77" name="Rectangle 76">
              <a:extLst>
                <a:ext uri="{FF2B5EF4-FFF2-40B4-BE49-F238E27FC236}">
                  <a16:creationId xmlns:a16="http://schemas.microsoft.com/office/drawing/2014/main" id="{910182D8-BD04-5047-82E1-7B799ACFA9B2}"/>
                </a:ext>
              </a:extLst>
            </p:cNvPr>
            <p:cNvSpPr/>
            <p:nvPr/>
          </p:nvSpPr>
          <p:spPr>
            <a:xfrm>
              <a:off x="7826640" y="3546317"/>
              <a:ext cx="421965" cy="45719"/>
            </a:xfrm>
            <a:prstGeom prst="rect">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4E66BA71-B9A4-D941-8E0F-03F26A7B1DAF}"/>
                </a:ext>
              </a:extLst>
            </p:cNvPr>
            <p:cNvSpPr/>
            <p:nvPr/>
          </p:nvSpPr>
          <p:spPr>
            <a:xfrm>
              <a:off x="7826640" y="2830699"/>
              <a:ext cx="421965" cy="45719"/>
            </a:xfrm>
            <a:prstGeom prst="rect">
              <a:avLst/>
            </a:prstGeom>
            <a:solidFill>
              <a:srgbClr val="EF5E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AEABD178-678C-E94C-B587-06BA0A47C077}"/>
                </a:ext>
              </a:extLst>
            </p:cNvPr>
            <p:cNvSpPr/>
            <p:nvPr/>
          </p:nvSpPr>
          <p:spPr>
            <a:xfrm>
              <a:off x="7826640" y="2101830"/>
              <a:ext cx="421965" cy="45719"/>
            </a:xfrm>
            <a:prstGeom prst="rect">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102545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7391" y="229806"/>
            <a:ext cx="8574060" cy="543254"/>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3200" dirty="0">
                <a:solidFill>
                  <a:schemeClr val="bg1"/>
                </a:solidFill>
                <a:latin typeface="Public Sans"/>
                <a:ea typeface="Public Sans"/>
                <a:cs typeface="Public Sans"/>
                <a:sym typeface="Public Sans"/>
              </a:rPr>
              <a:t>…or wait until it’s right for your project</a:t>
            </a:r>
            <a:endParaRPr sz="3200" dirty="0">
              <a:solidFill>
                <a:schemeClr val="bg1"/>
              </a:solidFill>
              <a:latin typeface="Public Sans"/>
              <a:ea typeface="Public Sans"/>
              <a:cs typeface="Public Sans"/>
              <a:sym typeface="Public Sans"/>
            </a:endParaRPr>
          </a:p>
        </p:txBody>
      </p:sp>
      <p:sp>
        <p:nvSpPr>
          <p:cNvPr id="138" name="TextBox 137">
            <a:extLst>
              <a:ext uri="{FF2B5EF4-FFF2-40B4-BE49-F238E27FC236}">
                <a16:creationId xmlns:a16="http://schemas.microsoft.com/office/drawing/2014/main" id="{6BDD2390-94C6-124C-9483-D5D00F568505}"/>
              </a:ext>
            </a:extLst>
          </p:cNvPr>
          <p:cNvSpPr txBox="1"/>
          <p:nvPr/>
        </p:nvSpPr>
        <p:spPr>
          <a:xfrm>
            <a:off x="1518281" y="4010088"/>
            <a:ext cx="6072280" cy="338554"/>
          </a:xfrm>
          <a:prstGeom prst="rect">
            <a:avLst/>
          </a:prstGeom>
          <a:noFill/>
        </p:spPr>
        <p:txBody>
          <a:bodyPr wrap="square" rtlCol="0">
            <a:spAutoFit/>
          </a:bodyPr>
          <a:lstStyle/>
          <a:p>
            <a:pPr algn="ctr"/>
            <a:r>
              <a:rPr lang="en-US" sz="1600" b="1" dirty="0">
                <a:solidFill>
                  <a:schemeClr val="bg1"/>
                </a:solidFill>
                <a:latin typeface="Public Sans" pitchFamily="2" charset="77"/>
              </a:rPr>
              <a:t>Update your packages at your own pace</a:t>
            </a: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47</a:t>
            </a:fld>
            <a:endParaRPr>
              <a:solidFill>
                <a:schemeClr val="lt1"/>
              </a:solidFill>
              <a:latin typeface="Libre Franklin"/>
              <a:ea typeface="Libre Franklin"/>
              <a:cs typeface="Libre Franklin"/>
              <a:sym typeface="Libre Franklin"/>
            </a:endParaRPr>
          </a:p>
        </p:txBody>
      </p:sp>
      <p:grpSp>
        <p:nvGrpSpPr>
          <p:cNvPr id="4" name="Group 3" descr="Diagram: three components on three separate timelines. Each timeline is deactivated at different paints in the timeline">
            <a:extLst>
              <a:ext uri="{FF2B5EF4-FFF2-40B4-BE49-F238E27FC236}">
                <a16:creationId xmlns:a16="http://schemas.microsoft.com/office/drawing/2014/main" id="{53EAD848-C88A-614D-8066-9079D2C16A2F}"/>
              </a:ext>
            </a:extLst>
          </p:cNvPr>
          <p:cNvGrpSpPr/>
          <p:nvPr/>
        </p:nvGrpSpPr>
        <p:grpSpPr>
          <a:xfrm>
            <a:off x="398211" y="1422747"/>
            <a:ext cx="7977007" cy="2195793"/>
            <a:chOff x="398211" y="1422747"/>
            <a:chExt cx="7977007" cy="2195793"/>
          </a:xfrm>
        </p:grpSpPr>
        <p:grpSp>
          <p:nvGrpSpPr>
            <p:cNvPr id="56" name="Group 55">
              <a:extLst>
                <a:ext uri="{FF2B5EF4-FFF2-40B4-BE49-F238E27FC236}">
                  <a16:creationId xmlns:a16="http://schemas.microsoft.com/office/drawing/2014/main" id="{BCD9393E-2ACD-A44B-8F22-BB81120BBDC8}"/>
                </a:ext>
              </a:extLst>
            </p:cNvPr>
            <p:cNvGrpSpPr/>
            <p:nvPr/>
          </p:nvGrpSpPr>
          <p:grpSpPr>
            <a:xfrm>
              <a:off x="814900" y="1524604"/>
              <a:ext cx="671574" cy="616757"/>
              <a:chOff x="1215568" y="1744521"/>
              <a:chExt cx="671574" cy="616757"/>
            </a:xfrm>
          </p:grpSpPr>
          <p:sp>
            <p:nvSpPr>
              <p:cNvPr id="95" name="Hexagon 94">
                <a:extLst>
                  <a:ext uri="{FF2B5EF4-FFF2-40B4-BE49-F238E27FC236}">
                    <a16:creationId xmlns:a16="http://schemas.microsoft.com/office/drawing/2014/main" id="{68372DFD-08D1-184E-BB95-2C54404FED0B}"/>
                  </a:ext>
                </a:extLst>
              </p:cNvPr>
              <p:cNvSpPr/>
              <p:nvPr/>
            </p:nvSpPr>
            <p:spPr>
              <a:xfrm rot="19903338">
                <a:off x="1385470" y="1744521"/>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TextBox 95">
                <a:extLst>
                  <a:ext uri="{FF2B5EF4-FFF2-40B4-BE49-F238E27FC236}">
                    <a16:creationId xmlns:a16="http://schemas.microsoft.com/office/drawing/2014/main" id="{03E222C8-85A7-8E4C-8F20-EA64C536BB8F}"/>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1.0.1</a:t>
                </a:r>
              </a:p>
            </p:txBody>
          </p:sp>
        </p:grpSp>
        <p:grpSp>
          <p:nvGrpSpPr>
            <p:cNvPr id="57" name="Group 56">
              <a:extLst>
                <a:ext uri="{FF2B5EF4-FFF2-40B4-BE49-F238E27FC236}">
                  <a16:creationId xmlns:a16="http://schemas.microsoft.com/office/drawing/2014/main" id="{0244F28B-D5E4-384B-99E3-DC9D7683866C}"/>
                </a:ext>
              </a:extLst>
            </p:cNvPr>
            <p:cNvGrpSpPr/>
            <p:nvPr/>
          </p:nvGrpSpPr>
          <p:grpSpPr>
            <a:xfrm>
              <a:off x="398211" y="2230660"/>
              <a:ext cx="671574" cy="616757"/>
              <a:chOff x="1215568" y="1744521"/>
              <a:chExt cx="671574" cy="616757"/>
            </a:xfrm>
          </p:grpSpPr>
          <p:sp>
            <p:nvSpPr>
              <p:cNvPr id="93" name="Hexagon 92">
                <a:extLst>
                  <a:ext uri="{FF2B5EF4-FFF2-40B4-BE49-F238E27FC236}">
                    <a16:creationId xmlns:a16="http://schemas.microsoft.com/office/drawing/2014/main" id="{15FEBBEC-D4A8-3F4E-AC7D-E58427AC0DD7}"/>
                  </a:ext>
                </a:extLst>
              </p:cNvPr>
              <p:cNvSpPr/>
              <p:nvPr/>
            </p:nvSpPr>
            <p:spPr>
              <a:xfrm rot="19903338">
                <a:off x="1385470" y="1744521"/>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9B82583D-4ED0-C64C-A60C-E7E7CCDE1BDA}"/>
                  </a:ext>
                </a:extLst>
              </p:cNvPr>
              <p:cNvSpPr txBox="1"/>
              <p:nvPr/>
            </p:nvSpPr>
            <p:spPr>
              <a:xfrm>
                <a:off x="1215568" y="2084279"/>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1.0.1</a:t>
                </a:r>
              </a:p>
            </p:txBody>
          </p:sp>
        </p:grpSp>
        <p:grpSp>
          <p:nvGrpSpPr>
            <p:cNvPr id="9" name="Group 8">
              <a:extLst>
                <a:ext uri="{FF2B5EF4-FFF2-40B4-BE49-F238E27FC236}">
                  <a16:creationId xmlns:a16="http://schemas.microsoft.com/office/drawing/2014/main" id="{7B654306-9CE9-0849-83A0-EE858C337B02}"/>
                </a:ext>
              </a:extLst>
            </p:cNvPr>
            <p:cNvGrpSpPr/>
            <p:nvPr/>
          </p:nvGrpSpPr>
          <p:grpSpPr>
            <a:xfrm>
              <a:off x="814900" y="2858008"/>
              <a:ext cx="671574" cy="714813"/>
              <a:chOff x="733876" y="2858008"/>
              <a:chExt cx="671574" cy="714813"/>
            </a:xfrm>
          </p:grpSpPr>
          <p:sp>
            <p:nvSpPr>
              <p:cNvPr id="61" name="Rectangle 60">
                <a:extLst>
                  <a:ext uri="{FF2B5EF4-FFF2-40B4-BE49-F238E27FC236}">
                    <a16:creationId xmlns:a16="http://schemas.microsoft.com/office/drawing/2014/main" id="{E3E6556B-96C6-4045-BAC5-EB2780C7826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D8623ED-D39E-9D4C-AA81-09FF03C37651}"/>
                  </a:ext>
                </a:extLst>
              </p:cNvPr>
              <p:cNvGrpSpPr/>
              <p:nvPr/>
            </p:nvGrpSpPr>
            <p:grpSpPr>
              <a:xfrm>
                <a:off x="733876" y="2956064"/>
                <a:ext cx="671574" cy="616757"/>
                <a:chOff x="733876" y="2956064"/>
                <a:chExt cx="671574" cy="616757"/>
              </a:xfrm>
            </p:grpSpPr>
            <p:sp>
              <p:nvSpPr>
                <p:cNvPr id="100" name="Hexagon 99">
                  <a:extLst>
                    <a:ext uri="{FF2B5EF4-FFF2-40B4-BE49-F238E27FC236}">
                      <a16:creationId xmlns:a16="http://schemas.microsoft.com/office/drawing/2014/main" id="{0715556A-C596-A045-ACC5-307CB127F5C4}"/>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C8F2D548-331A-6F4F-836C-483BA33B4119}"/>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1.1.0</a:t>
                  </a:r>
                </a:p>
              </p:txBody>
            </p:sp>
          </p:grpSp>
        </p:grpSp>
        <p:cxnSp>
          <p:nvCxnSpPr>
            <p:cNvPr id="5" name="Straight Connector 4">
              <a:extLst>
                <a:ext uri="{FF2B5EF4-FFF2-40B4-BE49-F238E27FC236}">
                  <a16:creationId xmlns:a16="http://schemas.microsoft.com/office/drawing/2014/main" id="{08A1A8B5-F45D-2540-8095-072CFE50D580}"/>
                </a:ext>
              </a:extLst>
            </p:cNvPr>
            <p:cNvCxnSpPr/>
            <p:nvPr/>
          </p:nvCxnSpPr>
          <p:spPr>
            <a:xfrm>
              <a:off x="1486474" y="1668822"/>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C52132D-886A-4E40-9129-A8F7B0589C49}"/>
                </a:ext>
              </a:extLst>
            </p:cNvPr>
            <p:cNvCxnSpPr>
              <a:cxnSpLocks/>
            </p:cNvCxnSpPr>
            <p:nvPr/>
          </p:nvCxnSpPr>
          <p:spPr>
            <a:xfrm>
              <a:off x="1069785" y="2409602"/>
              <a:ext cx="7125092"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159A2706-842E-5149-856A-8F729A8CE431}"/>
                </a:ext>
              </a:extLst>
            </p:cNvPr>
            <p:cNvCxnSpPr/>
            <p:nvPr/>
          </p:nvCxnSpPr>
          <p:spPr>
            <a:xfrm>
              <a:off x="1486474" y="3115658"/>
              <a:ext cx="6708403" cy="0"/>
            </a:xfrm>
            <a:prstGeom prst="line">
              <a:avLst/>
            </a:prstGeom>
            <a:ln w="25400">
              <a:solidFill>
                <a:schemeClr val="tx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B785C0E5-BBD5-0A4A-9010-4B664E50417C}"/>
                </a:ext>
              </a:extLst>
            </p:cNvPr>
            <p:cNvGrpSpPr/>
            <p:nvPr/>
          </p:nvGrpSpPr>
          <p:grpSpPr>
            <a:xfrm>
              <a:off x="1833472" y="2858008"/>
              <a:ext cx="671574" cy="714813"/>
              <a:chOff x="733876" y="2858008"/>
              <a:chExt cx="671574" cy="714813"/>
            </a:xfrm>
          </p:grpSpPr>
          <p:sp>
            <p:nvSpPr>
              <p:cNvPr id="64" name="Rectangle 63">
                <a:extLst>
                  <a:ext uri="{FF2B5EF4-FFF2-40B4-BE49-F238E27FC236}">
                    <a16:creationId xmlns:a16="http://schemas.microsoft.com/office/drawing/2014/main" id="{C0C57430-2B07-774D-A9A1-38F8F2C4C6B1}"/>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5B40F4E5-CEE8-174D-B700-971DF25356D4}"/>
                  </a:ext>
                </a:extLst>
              </p:cNvPr>
              <p:cNvGrpSpPr/>
              <p:nvPr/>
            </p:nvGrpSpPr>
            <p:grpSpPr>
              <a:xfrm>
                <a:off x="733876" y="2956064"/>
                <a:ext cx="671574" cy="616757"/>
                <a:chOff x="733876" y="2956064"/>
                <a:chExt cx="671574" cy="616757"/>
              </a:xfrm>
            </p:grpSpPr>
            <p:sp>
              <p:nvSpPr>
                <p:cNvPr id="66" name="Hexagon 65">
                  <a:extLst>
                    <a:ext uri="{FF2B5EF4-FFF2-40B4-BE49-F238E27FC236}">
                      <a16:creationId xmlns:a16="http://schemas.microsoft.com/office/drawing/2014/main" id="{90E9D84E-9C66-0D42-8E34-DE19045E2CAD}"/>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6966E29A-151D-6A4B-9B82-AABCDE3144EB}"/>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1.1.1</a:t>
                  </a:r>
                </a:p>
              </p:txBody>
            </p:sp>
          </p:grpSp>
        </p:grpSp>
        <p:grpSp>
          <p:nvGrpSpPr>
            <p:cNvPr id="69" name="Group 68">
              <a:extLst>
                <a:ext uri="{FF2B5EF4-FFF2-40B4-BE49-F238E27FC236}">
                  <a16:creationId xmlns:a16="http://schemas.microsoft.com/office/drawing/2014/main" id="{B5CA4062-1922-3B43-9BD7-A043FC6DF54D}"/>
                </a:ext>
              </a:extLst>
            </p:cNvPr>
            <p:cNvGrpSpPr/>
            <p:nvPr/>
          </p:nvGrpSpPr>
          <p:grpSpPr>
            <a:xfrm>
              <a:off x="3928490" y="2858008"/>
              <a:ext cx="671574" cy="714813"/>
              <a:chOff x="733876" y="2858008"/>
              <a:chExt cx="671574" cy="714813"/>
            </a:xfrm>
          </p:grpSpPr>
          <p:sp>
            <p:nvSpPr>
              <p:cNvPr id="70" name="Rectangle 69">
                <a:extLst>
                  <a:ext uri="{FF2B5EF4-FFF2-40B4-BE49-F238E27FC236}">
                    <a16:creationId xmlns:a16="http://schemas.microsoft.com/office/drawing/2014/main" id="{9B5F4E55-66A9-BF45-A023-6596FCD0BC88}"/>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DEFACCCB-4512-744F-8176-4A524B82CF9A}"/>
                  </a:ext>
                </a:extLst>
              </p:cNvPr>
              <p:cNvGrpSpPr/>
              <p:nvPr/>
            </p:nvGrpSpPr>
            <p:grpSpPr>
              <a:xfrm>
                <a:off x="733876" y="2956064"/>
                <a:ext cx="671574" cy="616757"/>
                <a:chOff x="733876" y="2956064"/>
                <a:chExt cx="671574" cy="616757"/>
              </a:xfrm>
            </p:grpSpPr>
            <p:sp>
              <p:nvSpPr>
                <p:cNvPr id="72" name="Hexagon 71">
                  <a:extLst>
                    <a:ext uri="{FF2B5EF4-FFF2-40B4-BE49-F238E27FC236}">
                      <a16:creationId xmlns:a16="http://schemas.microsoft.com/office/drawing/2014/main" id="{3E54EF23-CFDE-BA4E-A91F-E891DD2FC3FC}"/>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E75D2717-D15A-C744-9041-6EE272D7395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1.2.0</a:t>
                  </a:r>
                </a:p>
              </p:txBody>
            </p:sp>
          </p:grpSp>
        </p:grpSp>
        <p:grpSp>
          <p:nvGrpSpPr>
            <p:cNvPr id="74" name="Group 73">
              <a:extLst>
                <a:ext uri="{FF2B5EF4-FFF2-40B4-BE49-F238E27FC236}">
                  <a16:creationId xmlns:a16="http://schemas.microsoft.com/office/drawing/2014/main" id="{5EA5CA44-F1CE-3444-B959-69087EBFC434}"/>
                </a:ext>
              </a:extLst>
            </p:cNvPr>
            <p:cNvGrpSpPr/>
            <p:nvPr/>
          </p:nvGrpSpPr>
          <p:grpSpPr>
            <a:xfrm>
              <a:off x="5525796" y="2858008"/>
              <a:ext cx="671574" cy="714813"/>
              <a:chOff x="733876" y="2858008"/>
              <a:chExt cx="671574" cy="714813"/>
            </a:xfrm>
          </p:grpSpPr>
          <p:sp>
            <p:nvSpPr>
              <p:cNvPr id="75" name="Rectangle 74">
                <a:extLst>
                  <a:ext uri="{FF2B5EF4-FFF2-40B4-BE49-F238E27FC236}">
                    <a16:creationId xmlns:a16="http://schemas.microsoft.com/office/drawing/2014/main" id="{6B74D07A-9A3B-FB4E-AAD8-98D217A838A7}"/>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60052E75-9A7E-5B4D-92ED-ADFD6976C3AD}"/>
                  </a:ext>
                </a:extLst>
              </p:cNvPr>
              <p:cNvGrpSpPr/>
              <p:nvPr/>
            </p:nvGrpSpPr>
            <p:grpSpPr>
              <a:xfrm>
                <a:off x="733876" y="2956064"/>
                <a:ext cx="671574" cy="616757"/>
                <a:chOff x="733876" y="2956064"/>
                <a:chExt cx="671574" cy="616757"/>
              </a:xfrm>
            </p:grpSpPr>
            <p:sp>
              <p:nvSpPr>
                <p:cNvPr id="92" name="Hexagon 91">
                  <a:extLst>
                    <a:ext uri="{FF2B5EF4-FFF2-40B4-BE49-F238E27FC236}">
                      <a16:creationId xmlns:a16="http://schemas.microsoft.com/office/drawing/2014/main" id="{FC5BB4D1-0453-6349-9D27-EB340C722F74}"/>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TextBox 101">
                  <a:extLst>
                    <a:ext uri="{FF2B5EF4-FFF2-40B4-BE49-F238E27FC236}">
                      <a16:creationId xmlns:a16="http://schemas.microsoft.com/office/drawing/2014/main" id="{941B06B2-EE55-A347-97AC-59201859CDC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1.2.1</a:t>
                  </a:r>
                </a:p>
              </p:txBody>
            </p:sp>
          </p:grpSp>
        </p:grpSp>
        <p:grpSp>
          <p:nvGrpSpPr>
            <p:cNvPr id="103" name="Group 102">
              <a:extLst>
                <a:ext uri="{FF2B5EF4-FFF2-40B4-BE49-F238E27FC236}">
                  <a16:creationId xmlns:a16="http://schemas.microsoft.com/office/drawing/2014/main" id="{F87885D0-CC9F-E84A-A26F-1BFAD997365B}"/>
                </a:ext>
              </a:extLst>
            </p:cNvPr>
            <p:cNvGrpSpPr/>
            <p:nvPr/>
          </p:nvGrpSpPr>
          <p:grpSpPr>
            <a:xfrm>
              <a:off x="7701836" y="2858008"/>
              <a:ext cx="671574" cy="714813"/>
              <a:chOff x="733876" y="2858008"/>
              <a:chExt cx="671574" cy="714813"/>
            </a:xfrm>
          </p:grpSpPr>
          <p:sp>
            <p:nvSpPr>
              <p:cNvPr id="104" name="Rectangle 103">
                <a:extLst>
                  <a:ext uri="{FF2B5EF4-FFF2-40B4-BE49-F238E27FC236}">
                    <a16:creationId xmlns:a16="http://schemas.microsoft.com/office/drawing/2014/main" id="{560AF169-F28F-1B48-B8D0-69BA89067E4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4D76B47C-1357-7F4C-9FE2-A9E7A3699AFB}"/>
                  </a:ext>
                </a:extLst>
              </p:cNvPr>
              <p:cNvGrpSpPr/>
              <p:nvPr/>
            </p:nvGrpSpPr>
            <p:grpSpPr>
              <a:xfrm>
                <a:off x="733876" y="2956064"/>
                <a:ext cx="671574" cy="616757"/>
                <a:chOff x="733876" y="2956064"/>
                <a:chExt cx="671574" cy="616757"/>
              </a:xfrm>
            </p:grpSpPr>
            <p:sp>
              <p:nvSpPr>
                <p:cNvPr id="106" name="Hexagon 105">
                  <a:extLst>
                    <a:ext uri="{FF2B5EF4-FFF2-40B4-BE49-F238E27FC236}">
                      <a16:creationId xmlns:a16="http://schemas.microsoft.com/office/drawing/2014/main" id="{DC524EFB-D1B2-994E-AF0F-C36EFA12B78D}"/>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TextBox 106">
                  <a:extLst>
                    <a:ext uri="{FF2B5EF4-FFF2-40B4-BE49-F238E27FC236}">
                      <a16:creationId xmlns:a16="http://schemas.microsoft.com/office/drawing/2014/main" id="{A112E813-9FD9-2141-A836-AC90FE8937D0}"/>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1.2.2</a:t>
                  </a:r>
                </a:p>
              </p:txBody>
            </p:sp>
          </p:grpSp>
        </p:grpSp>
        <p:grpSp>
          <p:nvGrpSpPr>
            <p:cNvPr id="108" name="Group 107">
              <a:extLst>
                <a:ext uri="{FF2B5EF4-FFF2-40B4-BE49-F238E27FC236}">
                  <a16:creationId xmlns:a16="http://schemas.microsoft.com/office/drawing/2014/main" id="{A4C2D4E1-9DD7-E34D-ADFD-71CACD2CA87F}"/>
                </a:ext>
              </a:extLst>
            </p:cNvPr>
            <p:cNvGrpSpPr/>
            <p:nvPr/>
          </p:nvGrpSpPr>
          <p:grpSpPr>
            <a:xfrm>
              <a:off x="1829577" y="2140378"/>
              <a:ext cx="671574" cy="714813"/>
              <a:chOff x="733876" y="2858008"/>
              <a:chExt cx="671574" cy="714813"/>
            </a:xfrm>
          </p:grpSpPr>
          <p:sp>
            <p:nvSpPr>
              <p:cNvPr id="109" name="Rectangle 108">
                <a:extLst>
                  <a:ext uri="{FF2B5EF4-FFF2-40B4-BE49-F238E27FC236}">
                    <a16:creationId xmlns:a16="http://schemas.microsoft.com/office/drawing/2014/main" id="{295CBEFF-73C2-F547-8738-A8CE2D2349EA}"/>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 name="Group 109">
                <a:extLst>
                  <a:ext uri="{FF2B5EF4-FFF2-40B4-BE49-F238E27FC236}">
                    <a16:creationId xmlns:a16="http://schemas.microsoft.com/office/drawing/2014/main" id="{BBD93519-BDE3-C642-9A76-41F80364D560}"/>
                  </a:ext>
                </a:extLst>
              </p:cNvPr>
              <p:cNvGrpSpPr/>
              <p:nvPr/>
            </p:nvGrpSpPr>
            <p:grpSpPr>
              <a:xfrm>
                <a:off x="733876" y="2956064"/>
                <a:ext cx="671574" cy="616757"/>
                <a:chOff x="733876" y="2956064"/>
                <a:chExt cx="671574" cy="616757"/>
              </a:xfrm>
            </p:grpSpPr>
            <p:sp>
              <p:nvSpPr>
                <p:cNvPr id="111" name="Hexagon 110">
                  <a:extLst>
                    <a:ext uri="{FF2B5EF4-FFF2-40B4-BE49-F238E27FC236}">
                      <a16:creationId xmlns:a16="http://schemas.microsoft.com/office/drawing/2014/main" id="{6D1FE919-2AC1-2F47-9ECD-DA83B57C6459}"/>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TextBox 111">
                  <a:extLst>
                    <a:ext uri="{FF2B5EF4-FFF2-40B4-BE49-F238E27FC236}">
                      <a16:creationId xmlns:a16="http://schemas.microsoft.com/office/drawing/2014/main" id="{C1FE4C92-D427-1443-B6BA-D2012EED92D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1.2.0</a:t>
                  </a:r>
                </a:p>
              </p:txBody>
            </p:sp>
          </p:grpSp>
        </p:grpSp>
        <p:grpSp>
          <p:nvGrpSpPr>
            <p:cNvPr id="113" name="Group 112">
              <a:extLst>
                <a:ext uri="{FF2B5EF4-FFF2-40B4-BE49-F238E27FC236}">
                  <a16:creationId xmlns:a16="http://schemas.microsoft.com/office/drawing/2014/main" id="{FF20AC16-179B-B041-AA4F-6BC9C4A0A099}"/>
                </a:ext>
              </a:extLst>
            </p:cNvPr>
            <p:cNvGrpSpPr/>
            <p:nvPr/>
          </p:nvGrpSpPr>
          <p:grpSpPr>
            <a:xfrm>
              <a:off x="5498752" y="2140378"/>
              <a:ext cx="671574" cy="714813"/>
              <a:chOff x="733876" y="2858008"/>
              <a:chExt cx="671574" cy="714813"/>
            </a:xfrm>
          </p:grpSpPr>
          <p:sp>
            <p:nvSpPr>
              <p:cNvPr id="114" name="Rectangle 113">
                <a:extLst>
                  <a:ext uri="{FF2B5EF4-FFF2-40B4-BE49-F238E27FC236}">
                    <a16:creationId xmlns:a16="http://schemas.microsoft.com/office/drawing/2014/main" id="{5EC090FF-69F4-6F41-B655-A7E61A192F23}"/>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FC8CECDF-1C4A-CD46-A109-AECCC78B4981}"/>
                  </a:ext>
                </a:extLst>
              </p:cNvPr>
              <p:cNvGrpSpPr/>
              <p:nvPr/>
            </p:nvGrpSpPr>
            <p:grpSpPr>
              <a:xfrm>
                <a:off x="733876" y="2956064"/>
                <a:ext cx="671574" cy="616757"/>
                <a:chOff x="733876" y="2956064"/>
                <a:chExt cx="671574" cy="616757"/>
              </a:xfrm>
            </p:grpSpPr>
            <p:sp>
              <p:nvSpPr>
                <p:cNvPr id="116" name="Hexagon 115">
                  <a:extLst>
                    <a:ext uri="{FF2B5EF4-FFF2-40B4-BE49-F238E27FC236}">
                      <a16:creationId xmlns:a16="http://schemas.microsoft.com/office/drawing/2014/main" id="{66CFF8B9-8B6A-074F-9783-601EA99EF992}"/>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TextBox 116">
                  <a:extLst>
                    <a:ext uri="{FF2B5EF4-FFF2-40B4-BE49-F238E27FC236}">
                      <a16:creationId xmlns:a16="http://schemas.microsoft.com/office/drawing/2014/main" id="{496C02AE-51E9-0347-9906-3B99A8CC394E}"/>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1.2.1</a:t>
                  </a:r>
                </a:p>
              </p:txBody>
            </p:sp>
          </p:grpSp>
        </p:grpSp>
        <p:grpSp>
          <p:nvGrpSpPr>
            <p:cNvPr id="118" name="Group 117">
              <a:extLst>
                <a:ext uri="{FF2B5EF4-FFF2-40B4-BE49-F238E27FC236}">
                  <a16:creationId xmlns:a16="http://schemas.microsoft.com/office/drawing/2014/main" id="{F0A93C50-AD03-994D-9B1B-88B19BABB598}"/>
                </a:ext>
              </a:extLst>
            </p:cNvPr>
            <p:cNvGrpSpPr/>
            <p:nvPr/>
          </p:nvGrpSpPr>
          <p:grpSpPr>
            <a:xfrm>
              <a:off x="6436301" y="2140378"/>
              <a:ext cx="671574" cy="714813"/>
              <a:chOff x="733876" y="2858008"/>
              <a:chExt cx="671574" cy="714813"/>
            </a:xfrm>
          </p:grpSpPr>
          <p:sp>
            <p:nvSpPr>
              <p:cNvPr id="119" name="Rectangle 118">
                <a:extLst>
                  <a:ext uri="{FF2B5EF4-FFF2-40B4-BE49-F238E27FC236}">
                    <a16:creationId xmlns:a16="http://schemas.microsoft.com/office/drawing/2014/main" id="{D8BA08A7-7395-9D4B-B67B-DF26C6B2CD29}"/>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oup 119">
                <a:extLst>
                  <a:ext uri="{FF2B5EF4-FFF2-40B4-BE49-F238E27FC236}">
                    <a16:creationId xmlns:a16="http://schemas.microsoft.com/office/drawing/2014/main" id="{A5AB77C3-5B55-4540-AD42-6FABBEFB8D3B}"/>
                  </a:ext>
                </a:extLst>
              </p:cNvPr>
              <p:cNvGrpSpPr/>
              <p:nvPr/>
            </p:nvGrpSpPr>
            <p:grpSpPr>
              <a:xfrm>
                <a:off x="733876" y="2956064"/>
                <a:ext cx="671574" cy="616757"/>
                <a:chOff x="733876" y="2956064"/>
                <a:chExt cx="671574" cy="616757"/>
              </a:xfrm>
            </p:grpSpPr>
            <p:sp>
              <p:nvSpPr>
                <p:cNvPr id="121" name="Hexagon 120">
                  <a:extLst>
                    <a:ext uri="{FF2B5EF4-FFF2-40B4-BE49-F238E27FC236}">
                      <a16:creationId xmlns:a16="http://schemas.microsoft.com/office/drawing/2014/main" id="{1E724DB7-78DD-CB40-AAE2-8DB560C3F640}"/>
                    </a:ext>
                  </a:extLst>
                </p:cNvPr>
                <p:cNvSpPr/>
                <p:nvPr/>
              </p:nvSpPr>
              <p:spPr>
                <a:xfrm rot="19903338">
                  <a:off x="903778" y="2956064"/>
                  <a:ext cx="323983" cy="288436"/>
                </a:xfrm>
                <a:prstGeom prst="hexagon">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TextBox 121">
                  <a:extLst>
                    <a:ext uri="{FF2B5EF4-FFF2-40B4-BE49-F238E27FC236}">
                      <a16:creationId xmlns:a16="http://schemas.microsoft.com/office/drawing/2014/main" id="{FA095A3B-C0A9-D849-8B46-AE4E0E61F67A}"/>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rgbClr val="4F97D1"/>
                      </a:solidFill>
                      <a:latin typeface="Roboto Mono" pitchFamily="2" charset="0"/>
                      <a:ea typeface="Roboto Mono" pitchFamily="2" charset="0"/>
                    </a:rPr>
                    <a:t>1.2.2</a:t>
                  </a:r>
                </a:p>
              </p:txBody>
            </p:sp>
          </p:grpSp>
        </p:grpSp>
        <p:grpSp>
          <p:nvGrpSpPr>
            <p:cNvPr id="123" name="Group 122">
              <a:extLst>
                <a:ext uri="{FF2B5EF4-FFF2-40B4-BE49-F238E27FC236}">
                  <a16:creationId xmlns:a16="http://schemas.microsoft.com/office/drawing/2014/main" id="{62564D86-141C-3544-8554-238C9AF343AA}"/>
                </a:ext>
              </a:extLst>
            </p:cNvPr>
            <p:cNvGrpSpPr/>
            <p:nvPr/>
          </p:nvGrpSpPr>
          <p:grpSpPr>
            <a:xfrm>
              <a:off x="7697943" y="2140378"/>
              <a:ext cx="671574" cy="714813"/>
              <a:chOff x="733876" y="2858008"/>
              <a:chExt cx="671574" cy="714813"/>
            </a:xfrm>
          </p:grpSpPr>
          <p:sp>
            <p:nvSpPr>
              <p:cNvPr id="124" name="Rectangle 123">
                <a:extLst>
                  <a:ext uri="{FF2B5EF4-FFF2-40B4-BE49-F238E27FC236}">
                    <a16:creationId xmlns:a16="http://schemas.microsoft.com/office/drawing/2014/main" id="{85562739-490B-F34D-B903-0CE8EF5215D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a:extLst>
                  <a:ext uri="{FF2B5EF4-FFF2-40B4-BE49-F238E27FC236}">
                    <a16:creationId xmlns:a16="http://schemas.microsoft.com/office/drawing/2014/main" id="{08B07349-882E-F342-A782-C3C58B0A3D74}"/>
                  </a:ext>
                </a:extLst>
              </p:cNvPr>
              <p:cNvGrpSpPr/>
              <p:nvPr/>
            </p:nvGrpSpPr>
            <p:grpSpPr>
              <a:xfrm>
                <a:off x="733876" y="2956064"/>
                <a:ext cx="671574" cy="616757"/>
                <a:chOff x="733876" y="2956064"/>
                <a:chExt cx="671574" cy="616757"/>
              </a:xfrm>
            </p:grpSpPr>
            <p:sp>
              <p:nvSpPr>
                <p:cNvPr id="126" name="Hexagon 125">
                  <a:extLst>
                    <a:ext uri="{FF2B5EF4-FFF2-40B4-BE49-F238E27FC236}">
                      <a16:creationId xmlns:a16="http://schemas.microsoft.com/office/drawing/2014/main" id="{103059A1-40EF-834A-AF90-D09F3C356029}"/>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TextBox 126">
                  <a:extLst>
                    <a:ext uri="{FF2B5EF4-FFF2-40B4-BE49-F238E27FC236}">
                      <a16:creationId xmlns:a16="http://schemas.microsoft.com/office/drawing/2014/main" id="{00E23C3E-F062-AA4E-84C5-D1A2C7AAF38D}"/>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2.0.0</a:t>
                  </a:r>
                </a:p>
              </p:txBody>
            </p:sp>
          </p:grpSp>
        </p:grpSp>
        <p:grpSp>
          <p:nvGrpSpPr>
            <p:cNvPr id="128" name="Group 127">
              <a:extLst>
                <a:ext uri="{FF2B5EF4-FFF2-40B4-BE49-F238E27FC236}">
                  <a16:creationId xmlns:a16="http://schemas.microsoft.com/office/drawing/2014/main" id="{A5D7E0FF-3C38-9240-87E3-31A782120E4A}"/>
                </a:ext>
              </a:extLst>
            </p:cNvPr>
            <p:cNvGrpSpPr/>
            <p:nvPr/>
          </p:nvGrpSpPr>
          <p:grpSpPr>
            <a:xfrm>
              <a:off x="3108494" y="1422747"/>
              <a:ext cx="671574" cy="714813"/>
              <a:chOff x="733876" y="2858008"/>
              <a:chExt cx="671574" cy="714813"/>
            </a:xfrm>
          </p:grpSpPr>
          <p:sp>
            <p:nvSpPr>
              <p:cNvPr id="129" name="Rectangle 128">
                <a:extLst>
                  <a:ext uri="{FF2B5EF4-FFF2-40B4-BE49-F238E27FC236}">
                    <a16:creationId xmlns:a16="http://schemas.microsoft.com/office/drawing/2014/main" id="{B0FFD910-6C59-B745-B584-96A23713E80D}"/>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0" name="Group 129">
                <a:extLst>
                  <a:ext uri="{FF2B5EF4-FFF2-40B4-BE49-F238E27FC236}">
                    <a16:creationId xmlns:a16="http://schemas.microsoft.com/office/drawing/2014/main" id="{1CB2B9B4-697D-3B4F-B46C-D1691662E6FE}"/>
                  </a:ext>
                </a:extLst>
              </p:cNvPr>
              <p:cNvGrpSpPr/>
              <p:nvPr/>
            </p:nvGrpSpPr>
            <p:grpSpPr>
              <a:xfrm>
                <a:off x="733876" y="2956064"/>
                <a:ext cx="671574" cy="616757"/>
                <a:chOff x="733876" y="2956064"/>
                <a:chExt cx="671574" cy="616757"/>
              </a:xfrm>
            </p:grpSpPr>
            <p:sp>
              <p:nvSpPr>
                <p:cNvPr id="131" name="Hexagon 130">
                  <a:extLst>
                    <a:ext uri="{FF2B5EF4-FFF2-40B4-BE49-F238E27FC236}">
                      <a16:creationId xmlns:a16="http://schemas.microsoft.com/office/drawing/2014/main" id="{3133DFE8-28C4-D94F-AA07-C0C3B756864E}"/>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DBAE103B-44C8-DF4E-BA0E-80DA14906597}"/>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2.0.0</a:t>
                  </a:r>
                </a:p>
              </p:txBody>
            </p:sp>
          </p:grpSp>
        </p:grpSp>
        <p:grpSp>
          <p:nvGrpSpPr>
            <p:cNvPr id="133" name="Group 132">
              <a:extLst>
                <a:ext uri="{FF2B5EF4-FFF2-40B4-BE49-F238E27FC236}">
                  <a16:creationId xmlns:a16="http://schemas.microsoft.com/office/drawing/2014/main" id="{F7E74CE8-3D60-2246-882E-63F408DC1EEA}"/>
                </a:ext>
              </a:extLst>
            </p:cNvPr>
            <p:cNvGrpSpPr/>
            <p:nvPr/>
          </p:nvGrpSpPr>
          <p:grpSpPr>
            <a:xfrm>
              <a:off x="7703644" y="1422747"/>
              <a:ext cx="671574" cy="714813"/>
              <a:chOff x="733876" y="2858008"/>
              <a:chExt cx="671574" cy="714813"/>
            </a:xfrm>
          </p:grpSpPr>
          <p:sp>
            <p:nvSpPr>
              <p:cNvPr id="134" name="Rectangle 133">
                <a:extLst>
                  <a:ext uri="{FF2B5EF4-FFF2-40B4-BE49-F238E27FC236}">
                    <a16:creationId xmlns:a16="http://schemas.microsoft.com/office/drawing/2014/main" id="{76AAC0CA-CADB-4D41-9E5E-B62BF466494E}"/>
                  </a:ext>
                  <a:ext uri="{C183D7F6-B498-43B3-948B-1728B52AA6E4}">
                    <adec:decorative xmlns:adec="http://schemas.microsoft.com/office/drawing/2017/decorative" val="1"/>
                  </a:ext>
                </a:extLst>
              </p:cNvPr>
              <p:cNvSpPr/>
              <p:nvPr/>
            </p:nvSpPr>
            <p:spPr>
              <a:xfrm>
                <a:off x="790437" y="2858008"/>
                <a:ext cx="550663" cy="4672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BDD5659A-814F-2E47-AA1F-07F36126ED7C}"/>
                  </a:ext>
                </a:extLst>
              </p:cNvPr>
              <p:cNvGrpSpPr/>
              <p:nvPr/>
            </p:nvGrpSpPr>
            <p:grpSpPr>
              <a:xfrm>
                <a:off x="733876" y="2956064"/>
                <a:ext cx="671574" cy="616757"/>
                <a:chOff x="733876" y="2956064"/>
                <a:chExt cx="671574" cy="616757"/>
              </a:xfrm>
            </p:grpSpPr>
            <p:sp>
              <p:nvSpPr>
                <p:cNvPr id="136" name="Hexagon 135">
                  <a:extLst>
                    <a:ext uri="{FF2B5EF4-FFF2-40B4-BE49-F238E27FC236}">
                      <a16:creationId xmlns:a16="http://schemas.microsoft.com/office/drawing/2014/main" id="{B264D80F-B00B-DE4F-8E83-DBB4BA859FC3}"/>
                    </a:ext>
                  </a:extLst>
                </p:cNvPr>
                <p:cNvSpPr/>
                <p:nvPr/>
              </p:nvSpPr>
              <p:spPr>
                <a:xfrm rot="19903338">
                  <a:off x="903778" y="2956064"/>
                  <a:ext cx="323983" cy="288436"/>
                </a:xfrm>
                <a:prstGeom prst="hexagon">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TextBox 136">
                  <a:extLst>
                    <a:ext uri="{FF2B5EF4-FFF2-40B4-BE49-F238E27FC236}">
                      <a16:creationId xmlns:a16="http://schemas.microsoft.com/office/drawing/2014/main" id="{C3581B28-73DF-F447-A6D9-2B21EC5FB488}"/>
                    </a:ext>
                  </a:extLst>
                </p:cNvPr>
                <p:cNvSpPr txBox="1"/>
                <p:nvPr/>
              </p:nvSpPr>
              <p:spPr>
                <a:xfrm>
                  <a:off x="733876" y="3295822"/>
                  <a:ext cx="671574" cy="276999"/>
                </a:xfrm>
                <a:prstGeom prst="rect">
                  <a:avLst/>
                </a:prstGeom>
                <a:noFill/>
              </p:spPr>
              <p:txBody>
                <a:bodyPr wrap="square" rtlCol="0">
                  <a:spAutoFit/>
                </a:bodyPr>
                <a:lstStyle/>
                <a:p>
                  <a:pPr algn="ctr"/>
                  <a:r>
                    <a:rPr lang="en-US" sz="1200" dirty="0">
                      <a:solidFill>
                        <a:schemeClr val="tx2">
                          <a:lumMod val="50000"/>
                        </a:schemeClr>
                      </a:solidFill>
                      <a:latin typeface="Roboto Mono" pitchFamily="2" charset="0"/>
                      <a:ea typeface="Roboto Mono" pitchFamily="2" charset="0"/>
                    </a:rPr>
                    <a:t>2.0.1</a:t>
                  </a:r>
                </a:p>
              </p:txBody>
            </p:sp>
          </p:grpSp>
        </p:grpSp>
        <p:sp>
          <p:nvSpPr>
            <p:cNvPr id="3" name="Rectangle 2">
              <a:extLst>
                <a:ext uri="{FF2B5EF4-FFF2-40B4-BE49-F238E27FC236}">
                  <a16:creationId xmlns:a16="http://schemas.microsoft.com/office/drawing/2014/main" id="{207DC9BB-CEF3-0649-9F90-E34800688407}"/>
                </a:ext>
              </a:extLst>
            </p:cNvPr>
            <p:cNvSpPr/>
            <p:nvPr/>
          </p:nvSpPr>
          <p:spPr>
            <a:xfrm>
              <a:off x="1950488" y="3572821"/>
              <a:ext cx="421965" cy="45719"/>
            </a:xfrm>
            <a:prstGeom prst="rect">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7CA861F-022B-E540-8871-B6864CC91C5B}"/>
                </a:ext>
              </a:extLst>
            </p:cNvPr>
            <p:cNvSpPr/>
            <p:nvPr/>
          </p:nvSpPr>
          <p:spPr>
            <a:xfrm>
              <a:off x="6562245" y="2857203"/>
              <a:ext cx="421965" cy="45719"/>
            </a:xfrm>
            <a:prstGeom prst="rect">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384A13E6-A03F-AF4B-8635-22B370D2A5A3}"/>
                </a:ext>
              </a:extLst>
            </p:cNvPr>
            <p:cNvSpPr/>
            <p:nvPr/>
          </p:nvSpPr>
          <p:spPr>
            <a:xfrm>
              <a:off x="930071" y="2128333"/>
              <a:ext cx="421965" cy="45719"/>
            </a:xfrm>
            <a:prstGeom prst="rect">
              <a:avLst/>
            </a:prstGeom>
            <a:solidFill>
              <a:srgbClr val="4F97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975114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chemeClr val="bg1"/>
                </a:solidFill>
                <a:latin typeface="Public Sans"/>
                <a:ea typeface="Public Sans"/>
                <a:cs typeface="Public Sans"/>
                <a:sym typeface="Public Sans"/>
              </a:rPr>
              <a:t>Less overhead. </a:t>
            </a:r>
            <a:br>
              <a:rPr lang="en-US" sz="4000" dirty="0">
                <a:solidFill>
                  <a:srgbClr val="4F97D1"/>
                </a:solidFill>
                <a:latin typeface="Public Sans"/>
                <a:ea typeface="Public Sans"/>
                <a:cs typeface="Public Sans"/>
                <a:sym typeface="Public Sans"/>
              </a:rPr>
            </a:br>
            <a:r>
              <a:rPr lang="en-US" sz="4000" dirty="0">
                <a:solidFill>
                  <a:srgbClr val="4F97D1"/>
                </a:solidFill>
                <a:latin typeface="Public Sans"/>
                <a:ea typeface="Public Sans"/>
                <a:cs typeface="Public Sans"/>
                <a:sym typeface="Public Sans"/>
              </a:rPr>
              <a:t>Better tracking.</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48</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9882857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rPr>
              <a:t>There’s a new version of USWDS coming</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49</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708525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2400" dirty="0">
                <a:solidFill>
                  <a:srgbClr val="4F97D1"/>
                </a:solidFill>
                <a:latin typeface="Public Sans"/>
                <a:ea typeface="Public Sans"/>
                <a:cs typeface="Public Sans"/>
                <a:sym typeface="Public Sans"/>
              </a:rPr>
              <a:t>February 2017</a:t>
            </a:r>
            <a:br>
              <a:rPr lang="en-US" sz="4000" dirty="0">
                <a:solidFill>
                  <a:srgbClr val="4F97D1"/>
                </a:solidFill>
                <a:latin typeface="Public Sans"/>
                <a:ea typeface="Public Sans"/>
                <a:cs typeface="Public Sans"/>
                <a:sym typeface="Public Sans"/>
              </a:rPr>
            </a:br>
            <a:r>
              <a:rPr lang="en-US" sz="4000" dirty="0">
                <a:solidFill>
                  <a:srgbClr val="FFBE2E"/>
                </a:solidFill>
                <a:latin typeface="Public Sans"/>
                <a:ea typeface="Public Sans"/>
                <a:cs typeface="Public Sans"/>
                <a:sym typeface="Public Sans"/>
              </a:rPr>
              <a:t>USWDS 1.0</a:t>
            </a:r>
            <a:endParaRPr sz="4000" dirty="0">
              <a:solidFill>
                <a:srgbClr val="FFBE2E"/>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4640637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0" y="232250"/>
            <a:ext cx="8261001" cy="4500900"/>
          </a:xfrm>
          <a:prstGeom prst="rect">
            <a:avLst/>
          </a:prstGeom>
          <a:noFill/>
          <a:ln>
            <a:noFill/>
          </a:ln>
        </p:spPr>
        <p:txBody>
          <a:bodyPr spcFirstLastPara="1" wrap="square" lIns="91425" tIns="91425" rIns="91425" bIns="91425" anchor="ctr" anchorCtr="0">
            <a:noAutofit/>
          </a:bodyPr>
          <a:lstStyle/>
          <a:p>
            <a:pPr lvl="0">
              <a:lnSpc>
                <a:spcPct val="95000"/>
              </a:lnSpc>
              <a:buSzPts val="1100"/>
            </a:pPr>
            <a:r>
              <a:rPr lang="en-US" sz="2800" dirty="0">
                <a:solidFill>
                  <a:schemeClr val="bg1"/>
                </a:solidFill>
                <a:latin typeface="Public Sans" pitchFamily="2" charset="77"/>
                <a:ea typeface="Roboto Mono" pitchFamily="2" charset="0"/>
              </a:rPr>
              <a:t>Here’s what it </a:t>
            </a:r>
            <a:r>
              <a:rPr lang="en-US" sz="2800" dirty="0">
                <a:solidFill>
                  <a:srgbClr val="FFBE2E"/>
                </a:solidFill>
                <a:latin typeface="Public Sans" pitchFamily="2" charset="77"/>
                <a:ea typeface="Roboto Mono" pitchFamily="2" charset="0"/>
              </a:rPr>
              <a:t>will</a:t>
            </a:r>
            <a:r>
              <a:rPr lang="en-US" sz="2800" dirty="0">
                <a:solidFill>
                  <a:schemeClr val="bg1"/>
                </a:solidFill>
                <a:latin typeface="Public Sans" pitchFamily="2" charset="77"/>
                <a:ea typeface="Roboto Mono" pitchFamily="2" charset="0"/>
              </a:rPr>
              <a:t> do:</a:t>
            </a:r>
            <a:br>
              <a:rPr lang="en-US" sz="2800" dirty="0">
                <a:solidFill>
                  <a:schemeClr val="bg1"/>
                </a:solidFill>
                <a:latin typeface="Roboto Mono" pitchFamily="2" charset="0"/>
                <a:ea typeface="Roboto Mono" pitchFamily="2" charset="0"/>
              </a:rPr>
            </a:br>
            <a:br>
              <a:rPr lang="en-US" sz="2800" dirty="0">
                <a:solidFill>
                  <a:schemeClr val="bg1"/>
                </a:solidFill>
                <a:latin typeface="Roboto Mono" pitchFamily="2" charset="0"/>
                <a:ea typeface="Roboto Mono" pitchFamily="2" charset="0"/>
              </a:rPr>
            </a:br>
            <a:r>
              <a:rPr lang="en-US" sz="2800" dirty="0">
                <a:solidFill>
                  <a:schemeClr val="bg1"/>
                </a:solidFill>
                <a:latin typeface="Roboto Mono" pitchFamily="2" charset="0"/>
                <a:ea typeface="Roboto Mono" pitchFamily="2" charset="0"/>
              </a:rPr>
              <a:t>1. </a:t>
            </a:r>
            <a:r>
              <a:rPr lang="en-US" sz="2800" dirty="0">
                <a:solidFill>
                  <a:srgbClr val="4F97D1"/>
                </a:solidFill>
              </a:rPr>
              <a:t>Signal the end of IE11 support</a:t>
            </a:r>
            <a:br>
              <a:rPr lang="en-US" sz="2800" dirty="0">
                <a:solidFill>
                  <a:srgbClr val="4F97D1"/>
                </a:solidFill>
              </a:rPr>
            </a:br>
            <a:r>
              <a:rPr lang="en-US" sz="2800" dirty="0">
                <a:solidFill>
                  <a:schemeClr val="bg1"/>
                </a:solidFill>
                <a:latin typeface="Roboto Mono" pitchFamily="2" charset="0"/>
                <a:ea typeface="Roboto Mono" pitchFamily="2" charset="0"/>
              </a:rPr>
              <a:t>2. </a:t>
            </a:r>
            <a:r>
              <a:rPr lang="en-US" sz="2800" dirty="0">
                <a:solidFill>
                  <a:srgbClr val="4F97D1"/>
                </a:solidFill>
              </a:rPr>
              <a:t>Update to modern Sass Module Syntax</a:t>
            </a:r>
            <a:br>
              <a:rPr lang="en-US" sz="2800" dirty="0">
                <a:solidFill>
                  <a:srgbClr val="4F97D1"/>
                </a:solidFill>
              </a:rPr>
            </a:br>
            <a:r>
              <a:rPr lang="en-US" sz="2800" dirty="0">
                <a:solidFill>
                  <a:schemeClr val="bg1"/>
                </a:solidFill>
                <a:latin typeface="Roboto Mono" pitchFamily="2" charset="0"/>
                <a:ea typeface="Roboto Mono" pitchFamily="2" charset="0"/>
              </a:rPr>
              <a:t>3. </a:t>
            </a:r>
            <a:r>
              <a:rPr lang="en-US" sz="2800" dirty="0">
                <a:solidFill>
                  <a:srgbClr val="4F97D1"/>
                </a:solidFill>
              </a:rPr>
              <a:t>Allow requiring JavaScript</a:t>
            </a:r>
            <a:br>
              <a:rPr lang="en-US" sz="2800" dirty="0">
                <a:solidFill>
                  <a:srgbClr val="4F97D1"/>
                </a:solidFill>
              </a:rPr>
            </a:br>
            <a:r>
              <a:rPr lang="en-US" sz="2800" dirty="0">
                <a:solidFill>
                  <a:schemeClr val="bg1"/>
                </a:solidFill>
                <a:latin typeface="Roboto Mono" pitchFamily="2" charset="0"/>
                <a:ea typeface="Roboto Mono" pitchFamily="2" charset="0"/>
              </a:rPr>
              <a:t>4. </a:t>
            </a:r>
            <a:r>
              <a:rPr lang="en-US" sz="2800" dirty="0">
                <a:solidFill>
                  <a:srgbClr val="4F97D1"/>
                </a:solidFill>
              </a:rPr>
              <a:t>Publish versioned component packages</a:t>
            </a:r>
            <a:endParaRPr sz="28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7730469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0" y="232250"/>
            <a:ext cx="8261001" cy="4500900"/>
          </a:xfrm>
          <a:prstGeom prst="rect">
            <a:avLst/>
          </a:prstGeom>
          <a:noFill/>
          <a:ln>
            <a:noFill/>
          </a:ln>
        </p:spPr>
        <p:txBody>
          <a:bodyPr spcFirstLastPara="1" wrap="square" lIns="91425" tIns="91425" rIns="91425" bIns="91425" anchor="ctr" anchorCtr="0">
            <a:noAutofit/>
          </a:bodyPr>
          <a:lstStyle/>
          <a:p>
            <a:pPr lvl="0">
              <a:lnSpc>
                <a:spcPct val="95000"/>
              </a:lnSpc>
              <a:buSzPts val="1100"/>
            </a:pPr>
            <a:r>
              <a:rPr lang="en-US" sz="2800" dirty="0">
                <a:solidFill>
                  <a:schemeClr val="bg1"/>
                </a:solidFill>
                <a:latin typeface="Public Sans" pitchFamily="2" charset="77"/>
                <a:ea typeface="Roboto Mono" pitchFamily="2" charset="0"/>
              </a:rPr>
              <a:t>Here’s what it will </a:t>
            </a:r>
            <a:r>
              <a:rPr lang="en-US" sz="2800" dirty="0">
                <a:solidFill>
                  <a:srgbClr val="EF5E25"/>
                </a:solidFill>
                <a:latin typeface="Public Sans" pitchFamily="2" charset="77"/>
                <a:ea typeface="Roboto Mono" pitchFamily="2" charset="0"/>
              </a:rPr>
              <a:t>not</a:t>
            </a:r>
            <a:r>
              <a:rPr lang="en-US" sz="2800" dirty="0">
                <a:solidFill>
                  <a:schemeClr val="bg1"/>
                </a:solidFill>
                <a:latin typeface="Public Sans" pitchFamily="2" charset="77"/>
                <a:ea typeface="Roboto Mono" pitchFamily="2" charset="0"/>
              </a:rPr>
              <a:t> do:</a:t>
            </a:r>
            <a:br>
              <a:rPr lang="en-US" sz="2800" dirty="0">
                <a:solidFill>
                  <a:schemeClr val="bg1"/>
                </a:solidFill>
                <a:latin typeface="Roboto Mono" pitchFamily="2" charset="0"/>
                <a:ea typeface="Roboto Mono" pitchFamily="2" charset="0"/>
              </a:rPr>
            </a:br>
            <a:br>
              <a:rPr lang="en-US" sz="2800" dirty="0">
                <a:solidFill>
                  <a:schemeClr val="bg1"/>
                </a:solidFill>
                <a:latin typeface="Roboto Mono" pitchFamily="2" charset="0"/>
                <a:ea typeface="Roboto Mono" pitchFamily="2" charset="0"/>
              </a:rPr>
            </a:br>
            <a:r>
              <a:rPr lang="en-US" sz="2800" dirty="0">
                <a:solidFill>
                  <a:schemeClr val="bg1"/>
                </a:solidFill>
                <a:latin typeface="Roboto Mono" pitchFamily="2" charset="0"/>
                <a:ea typeface="Roboto Mono" pitchFamily="2" charset="0"/>
              </a:rPr>
              <a:t>1. </a:t>
            </a:r>
            <a:r>
              <a:rPr lang="en-US" sz="2800" dirty="0">
                <a:solidFill>
                  <a:srgbClr val="EF5E25"/>
                </a:solidFill>
              </a:rPr>
              <a:t>Use cutting-edge CSS</a:t>
            </a:r>
            <a:br>
              <a:rPr lang="en-US" sz="2800" dirty="0">
                <a:solidFill>
                  <a:srgbClr val="4F97D1"/>
                </a:solidFill>
              </a:rPr>
            </a:br>
            <a:r>
              <a:rPr lang="en-US" sz="2800" dirty="0">
                <a:solidFill>
                  <a:schemeClr val="bg1"/>
                </a:solidFill>
                <a:latin typeface="Roboto Mono" pitchFamily="2" charset="0"/>
                <a:ea typeface="Roboto Mono" pitchFamily="2" charset="0"/>
              </a:rPr>
              <a:t>2. </a:t>
            </a:r>
            <a:r>
              <a:rPr lang="en-US" sz="2800" dirty="0">
                <a:solidFill>
                  <a:srgbClr val="EF5E25"/>
                </a:solidFill>
              </a:rPr>
              <a:t>Change markup or look-and-feel</a:t>
            </a:r>
            <a:br>
              <a:rPr lang="en-US" sz="2800" dirty="0">
                <a:solidFill>
                  <a:srgbClr val="4F97D1"/>
                </a:solidFill>
              </a:rPr>
            </a:br>
            <a:r>
              <a:rPr lang="en-US" sz="2800" dirty="0">
                <a:solidFill>
                  <a:schemeClr val="bg1"/>
                </a:solidFill>
                <a:latin typeface="Roboto Mono" pitchFamily="2" charset="0"/>
                <a:ea typeface="Roboto Mono" pitchFamily="2" charset="0"/>
              </a:rPr>
              <a:t>3. </a:t>
            </a:r>
            <a:r>
              <a:rPr lang="en-US" sz="2800" dirty="0">
                <a:solidFill>
                  <a:srgbClr val="EF5E25"/>
                </a:solidFill>
              </a:rPr>
              <a:t>Radically change our JavaScript</a:t>
            </a:r>
            <a:br>
              <a:rPr lang="en-US" sz="2800" dirty="0">
                <a:solidFill>
                  <a:srgbClr val="4F97D1"/>
                </a:solidFill>
              </a:rPr>
            </a:br>
            <a:r>
              <a:rPr lang="en-US" sz="2800" dirty="0">
                <a:solidFill>
                  <a:schemeClr val="bg1"/>
                </a:solidFill>
                <a:latin typeface="Roboto Mono" pitchFamily="2" charset="0"/>
                <a:ea typeface="Roboto Mono" pitchFamily="2" charset="0"/>
              </a:rPr>
              <a:t>4. </a:t>
            </a:r>
            <a:r>
              <a:rPr lang="en-US" sz="2800" dirty="0">
                <a:solidFill>
                  <a:srgbClr val="EF5E25"/>
                </a:solidFill>
              </a:rPr>
              <a:t>Remove the </a:t>
            </a:r>
            <a:r>
              <a:rPr lang="en-US" sz="2800" dirty="0" err="1">
                <a:solidFill>
                  <a:srgbClr val="EF5E25"/>
                </a:solidFill>
                <a:latin typeface="Roboto Mono" pitchFamily="2" charset="0"/>
                <a:ea typeface="Roboto Mono" pitchFamily="2" charset="0"/>
              </a:rPr>
              <a:t>uswds</a:t>
            </a:r>
            <a:r>
              <a:rPr lang="en-US" sz="2800" dirty="0">
                <a:solidFill>
                  <a:srgbClr val="EF5E25"/>
                </a:solidFill>
              </a:rPr>
              <a:t> omnibus package</a:t>
            </a:r>
            <a:endParaRPr sz="2800" dirty="0">
              <a:solidFill>
                <a:srgbClr val="EF5E2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51</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8030934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chemeClr val="bg1"/>
                </a:solidFill>
              </a:rPr>
              <a:t>January 2022</a:t>
            </a:r>
            <a:br>
              <a:rPr lang="en-US" sz="4000" dirty="0">
                <a:solidFill>
                  <a:srgbClr val="4F97D1"/>
                </a:solidFill>
              </a:rPr>
            </a:br>
            <a:r>
              <a:rPr lang="en-US" sz="4000" dirty="0">
                <a:solidFill>
                  <a:srgbClr val="4F97D1"/>
                </a:solidFill>
              </a:rPr>
              <a:t>Beta starting next month</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52</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3457805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rPr>
              <a:t>Minimum migration hassle</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53</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6562639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4F97D1"/>
                </a:solidFill>
                <a:latin typeface="Public Sans"/>
                <a:ea typeface="Public Sans"/>
                <a:cs typeface="Public Sans"/>
                <a:sym typeface="Public Sans"/>
              </a:rPr>
              <a:t>More about what this allows in future months.</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54</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2933168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b="0" dirty="0">
                <a:solidFill>
                  <a:srgbClr val="4F97D1"/>
                </a:solidFill>
                <a:latin typeface="Public Sans Thin" pitchFamily="2" charset="77"/>
              </a:rPr>
              <a:t>USWDS 2.0</a:t>
            </a:r>
            <a:br>
              <a:rPr lang="en-US" sz="4000" dirty="0">
                <a:solidFill>
                  <a:srgbClr val="4F97D1"/>
                </a:solidFill>
              </a:rPr>
            </a:br>
            <a:r>
              <a:rPr lang="en-US" sz="4000" dirty="0">
                <a:solidFill>
                  <a:srgbClr val="4F97D1"/>
                </a:solidFill>
              </a:rPr>
              <a:t>Built to grow</a:t>
            </a:r>
            <a:endParaRPr sz="4000" dirty="0">
              <a:solidFill>
                <a:srgbClr val="04CF85"/>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40609197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b="0" dirty="0">
                <a:solidFill>
                  <a:srgbClr val="FFBE2E"/>
                </a:solidFill>
                <a:latin typeface="Public Sans Thin" pitchFamily="2" charset="77"/>
              </a:rPr>
              <a:t>USWDS 3.0+</a:t>
            </a:r>
            <a:br>
              <a:rPr lang="en-US" sz="4000" dirty="0">
                <a:solidFill>
                  <a:srgbClr val="4F97D1"/>
                </a:solidFill>
              </a:rPr>
            </a:br>
            <a:r>
              <a:rPr lang="en-US" sz="4000" dirty="0">
                <a:solidFill>
                  <a:schemeClr val="bg1"/>
                </a:solidFill>
              </a:rPr>
              <a:t>Built to evolve</a:t>
            </a:r>
            <a:endParaRPr sz="4000" dirty="0">
              <a:solidFill>
                <a:schemeClr val="bg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17123839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FBE2E"/>
        </a:solidFill>
        <a:effectLst/>
      </p:bgPr>
    </p:bg>
    <p:spTree>
      <p:nvGrpSpPr>
        <p:cNvPr id="1" name="Shape 550"/>
        <p:cNvGrpSpPr/>
        <p:nvPr/>
      </p:nvGrpSpPr>
      <p:grpSpPr>
        <a:xfrm>
          <a:off x="0" y="0"/>
          <a:ext cx="0" cy="0"/>
          <a:chOff x="0" y="0"/>
          <a:chExt cx="0" cy="0"/>
        </a:xfrm>
      </p:grpSpPr>
      <p:sp>
        <p:nvSpPr>
          <p:cNvPr id="551" name="Google Shape;551;p73"/>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171717"/>
                </a:solidFill>
                <a:latin typeface="Public Sans"/>
                <a:ea typeface="Public Sans"/>
                <a:cs typeface="Public Sans"/>
                <a:sym typeface="Public Sans"/>
              </a:rPr>
              <a:t>Q&amp;A</a:t>
            </a:r>
            <a:endParaRPr sz="4000" dirty="0">
              <a:solidFill>
                <a:srgbClr val="171717"/>
              </a:solidFill>
              <a:latin typeface="Public Sans"/>
              <a:ea typeface="Public Sans"/>
              <a:cs typeface="Public Sans"/>
              <a:sym typeface="Public Sans"/>
            </a:endParaRPr>
          </a:p>
        </p:txBody>
      </p:sp>
      <p:pic>
        <p:nvPicPr>
          <p:cNvPr id="552" name="Google Shape;552;p73">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555172" y="3720369"/>
            <a:ext cx="8120743" cy="1423131"/>
          </a:xfrm>
          <a:prstGeom prst="rect">
            <a:avLst/>
          </a:prstGeom>
          <a:noFill/>
          <a:ln>
            <a:noFill/>
          </a:ln>
        </p:spPr>
      </p:pic>
      <p:sp>
        <p:nvSpPr>
          <p:cNvPr id="553" name="Google Shape;553;p73"/>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rgbClr val="171717"/>
              </a:buClr>
              <a:buSzPts val="1000"/>
              <a:buNone/>
            </a:pPr>
            <a:fld id="{00000000-1234-1234-1234-123412341234}" type="slidenum">
              <a:rPr lang="en-US">
                <a:solidFill>
                  <a:srgbClr val="171717"/>
                </a:solidFill>
                <a:latin typeface="Libre Franklin"/>
                <a:ea typeface="Libre Franklin"/>
                <a:cs typeface="Libre Franklin"/>
                <a:sym typeface="Libre Franklin"/>
              </a:rPr>
              <a:t>57</a:t>
            </a:fld>
            <a:endParaRPr dirty="0">
              <a:solidFill>
                <a:srgbClr val="171717"/>
              </a:solidFill>
              <a:latin typeface="Libre Franklin"/>
              <a:ea typeface="Libre Franklin"/>
              <a:cs typeface="Libre Franklin"/>
              <a:sym typeface="Libre Franklin"/>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57"/>
        <p:cNvGrpSpPr/>
        <p:nvPr/>
      </p:nvGrpSpPr>
      <p:grpSpPr>
        <a:xfrm>
          <a:off x="0" y="0"/>
          <a:ext cx="0" cy="0"/>
          <a:chOff x="0" y="0"/>
          <a:chExt cx="0" cy="0"/>
        </a:xfrm>
      </p:grpSpPr>
      <p:sp>
        <p:nvSpPr>
          <p:cNvPr id="558" name="Google Shape;558;p74"/>
          <p:cNvSpPr txBox="1">
            <a:spLocks noGrp="1"/>
          </p:cNvSpPr>
          <p:nvPr>
            <p:ph type="title"/>
          </p:nvPr>
        </p:nvSpPr>
        <p:spPr>
          <a:xfrm>
            <a:off x="476258" y="404029"/>
            <a:ext cx="3449100" cy="44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2400" b="0" dirty="0">
                <a:solidFill>
                  <a:srgbClr val="FFBE2E"/>
                </a:solidFill>
                <a:latin typeface="Public Sans Thin"/>
                <a:ea typeface="Public Sans Thin"/>
                <a:cs typeface="Public Sans Thin"/>
                <a:sym typeface="Public Sans Thin"/>
              </a:rPr>
              <a:t>Next month</a:t>
            </a:r>
            <a:endParaRPr dirty="0">
              <a:solidFill>
                <a:srgbClr val="B3B3B3"/>
              </a:solidFill>
            </a:endParaRPr>
          </a:p>
        </p:txBody>
      </p:sp>
      <p:sp>
        <p:nvSpPr>
          <p:cNvPr id="559" name="Google Shape;559;p74"/>
          <p:cNvSpPr txBox="1">
            <a:spLocks noGrp="1"/>
          </p:cNvSpPr>
          <p:nvPr>
            <p:ph type="body" idx="1"/>
          </p:nvPr>
        </p:nvSpPr>
        <p:spPr>
          <a:xfrm>
            <a:off x="492274" y="957140"/>
            <a:ext cx="7985682" cy="1454371"/>
          </a:xfrm>
          <a:prstGeom prst="rect">
            <a:avLst/>
          </a:prstGeom>
          <a:noFill/>
          <a:ln>
            <a:noFill/>
          </a:ln>
        </p:spPr>
        <p:txBody>
          <a:bodyPr spcFirstLastPara="1" wrap="square" lIns="91425" tIns="91425" rIns="91425" bIns="91425" anchor="t" anchorCtr="0">
            <a:noAutofit/>
          </a:bodyPr>
          <a:lstStyle/>
          <a:p>
            <a:pPr marL="0" lvl="0" indent="0">
              <a:lnSpc>
                <a:spcPct val="75000"/>
              </a:lnSpc>
              <a:buNone/>
            </a:pPr>
            <a:r>
              <a:rPr lang="en-US" sz="4000" b="1" dirty="0">
                <a:solidFill>
                  <a:schemeClr val="lt1"/>
                </a:solidFill>
              </a:rPr>
              <a:t>Connection, contribution, </a:t>
            </a:r>
            <a:br>
              <a:rPr lang="en-US" sz="4000" b="1" dirty="0">
                <a:solidFill>
                  <a:schemeClr val="lt1"/>
                </a:solidFill>
              </a:rPr>
            </a:br>
            <a:r>
              <a:rPr lang="en-US" sz="4000" b="1" dirty="0">
                <a:solidFill>
                  <a:schemeClr val="lt1"/>
                </a:solidFill>
              </a:rPr>
              <a:t>and community</a:t>
            </a:r>
          </a:p>
        </p:txBody>
      </p:sp>
      <p:sp>
        <p:nvSpPr>
          <p:cNvPr id="560" name="Google Shape;560;p74"/>
          <p:cNvSpPr txBox="1">
            <a:spLocks noGrp="1"/>
          </p:cNvSpPr>
          <p:nvPr>
            <p:ph type="body" idx="1"/>
          </p:nvPr>
        </p:nvSpPr>
        <p:spPr>
          <a:xfrm>
            <a:off x="1428086" y="2522157"/>
            <a:ext cx="6910372" cy="1770156"/>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0"/>
              </a:spcBef>
              <a:spcAft>
                <a:spcPts val="0"/>
              </a:spcAft>
              <a:buSzPts val="1400"/>
              <a:buNone/>
            </a:pPr>
            <a:r>
              <a:rPr lang="en-US" sz="2800" dirty="0">
                <a:solidFill>
                  <a:srgbClr val="FFBE2E"/>
                </a:solidFill>
                <a:latin typeface="Public Sans Thin"/>
                <a:ea typeface="Public Sans Thin"/>
                <a:cs typeface="Public Sans Thin"/>
                <a:sym typeface="Public Sans Thin"/>
              </a:rPr>
              <a:t>#</a:t>
            </a:r>
            <a:r>
              <a:rPr lang="en-US" sz="2800" dirty="0" err="1">
                <a:solidFill>
                  <a:srgbClr val="FFBE2E"/>
                </a:solidFill>
                <a:latin typeface="Public Sans Thin"/>
                <a:ea typeface="Public Sans Thin"/>
                <a:cs typeface="Public Sans Thin"/>
                <a:sym typeface="Public Sans Thin"/>
              </a:rPr>
              <a:t>uswds</a:t>
            </a:r>
            <a:r>
              <a:rPr lang="en-US" sz="2800" dirty="0">
                <a:solidFill>
                  <a:srgbClr val="FFBE2E"/>
                </a:solidFill>
                <a:latin typeface="Public Sans Thin"/>
                <a:ea typeface="Public Sans Thin"/>
                <a:cs typeface="Public Sans Thin"/>
                <a:sym typeface="Public Sans Thin"/>
              </a:rPr>
              <a:t>-public</a:t>
            </a:r>
            <a:endParaRPr dirty="0"/>
          </a:p>
          <a:p>
            <a:pPr marL="0" lvl="0" indent="0" algn="l" rtl="0">
              <a:lnSpc>
                <a:spcPct val="110000"/>
              </a:lnSpc>
              <a:spcBef>
                <a:spcPts val="1200"/>
              </a:spcBef>
              <a:spcAft>
                <a:spcPts val="0"/>
              </a:spcAft>
              <a:buSzPts val="1400"/>
              <a:buNone/>
            </a:pPr>
            <a:r>
              <a:rPr lang="en-US" sz="2800" dirty="0" err="1">
                <a:solidFill>
                  <a:srgbClr val="FFBE2E"/>
                </a:solidFill>
                <a:latin typeface="Public Sans Thin"/>
                <a:ea typeface="Public Sans Thin"/>
                <a:cs typeface="Public Sans Thin"/>
                <a:sym typeface="Public Sans Thin"/>
                <a:hlinkClick r:id="rId3">
                  <a:extLst>
                    <a:ext uri="{A12FA001-AC4F-418D-AE19-62706E023703}">
                      <ahyp:hlinkClr xmlns:ahyp="http://schemas.microsoft.com/office/drawing/2018/hyperlinkcolor" val="tx"/>
                    </a:ext>
                  </a:extLst>
                </a:hlinkClick>
              </a:rPr>
              <a:t>github.com</a:t>
            </a:r>
            <a:r>
              <a:rPr lang="en-US" sz="2800" dirty="0">
                <a:solidFill>
                  <a:srgbClr val="FFBE2E"/>
                </a:solidFill>
                <a:latin typeface="Public Sans Thin"/>
                <a:ea typeface="Public Sans Thin"/>
                <a:cs typeface="Public Sans Thin"/>
                <a:sym typeface="Public Sans Thin"/>
                <a:hlinkClick r:id="rId3">
                  <a:extLst>
                    <a:ext uri="{A12FA001-AC4F-418D-AE19-62706E023703}">
                      <ahyp:hlinkClr xmlns:ahyp="http://schemas.microsoft.com/office/drawing/2018/hyperlinkcolor" val="tx"/>
                    </a:ext>
                  </a:extLst>
                </a:hlinkClick>
              </a:rPr>
              <a:t>/</a:t>
            </a:r>
            <a:r>
              <a:rPr lang="en-US" sz="2800" dirty="0" err="1">
                <a:solidFill>
                  <a:srgbClr val="FFBE2E"/>
                </a:solidFill>
                <a:latin typeface="Public Sans Thin"/>
                <a:ea typeface="Public Sans Thin"/>
                <a:cs typeface="Public Sans Thin"/>
                <a:sym typeface="Public Sans Thin"/>
                <a:hlinkClick r:id="rId3">
                  <a:extLst>
                    <a:ext uri="{A12FA001-AC4F-418D-AE19-62706E023703}">
                      <ahyp:hlinkClr xmlns:ahyp="http://schemas.microsoft.com/office/drawing/2018/hyperlinkcolor" val="tx"/>
                    </a:ext>
                  </a:extLst>
                </a:hlinkClick>
              </a:rPr>
              <a:t>uswds</a:t>
            </a:r>
            <a:endParaRPr sz="2800" dirty="0">
              <a:solidFill>
                <a:srgbClr val="FFBE2E"/>
              </a:solidFill>
              <a:latin typeface="Public Sans Thin"/>
              <a:ea typeface="Public Sans Thin"/>
              <a:cs typeface="Public Sans Thin"/>
              <a:sym typeface="Public Sans Thin"/>
            </a:endParaRPr>
          </a:p>
          <a:p>
            <a:pPr marL="0" lvl="0" indent="0" algn="l" rtl="0">
              <a:lnSpc>
                <a:spcPct val="110000"/>
              </a:lnSpc>
              <a:spcBef>
                <a:spcPts val="1200"/>
              </a:spcBef>
              <a:spcAft>
                <a:spcPts val="1200"/>
              </a:spcAft>
              <a:buSzPts val="1400"/>
              <a:buNone/>
            </a:pPr>
            <a:r>
              <a:rPr lang="en-US" sz="2800" dirty="0" err="1">
                <a:solidFill>
                  <a:srgbClr val="FFBE2E"/>
                </a:solidFill>
                <a:latin typeface="Public Sans Thin"/>
                <a:ea typeface="Public Sans Thin"/>
                <a:cs typeface="Public Sans Thin"/>
                <a:sym typeface="Public Sans Thin"/>
                <a:hlinkClick r:id="rId4">
                  <a:extLst>
                    <a:ext uri="{A12FA001-AC4F-418D-AE19-62706E023703}">
                      <ahyp:hlinkClr xmlns:ahyp="http://schemas.microsoft.com/office/drawing/2018/hyperlinkcolor" val="tx"/>
                    </a:ext>
                  </a:extLst>
                </a:hlinkClick>
              </a:rPr>
              <a:t>designsystem.digital.gov</a:t>
            </a:r>
            <a:endParaRPr sz="2800" dirty="0">
              <a:solidFill>
                <a:srgbClr val="FFBE2E"/>
              </a:solidFill>
              <a:latin typeface="Public Sans Thin"/>
              <a:ea typeface="Public Sans Thin"/>
              <a:cs typeface="Public Sans Thin"/>
              <a:sym typeface="Public Sans Thin"/>
            </a:endParaRPr>
          </a:p>
        </p:txBody>
      </p:sp>
      <p:cxnSp>
        <p:nvCxnSpPr>
          <p:cNvPr id="561" name="Google Shape;561;p74">
            <a:extLst>
              <a:ext uri="{C183D7F6-B498-43B3-948B-1728B52AA6E4}">
                <adec:decorative xmlns:adec="http://schemas.microsoft.com/office/drawing/2017/decorative" val="1"/>
              </a:ext>
            </a:extLst>
          </p:cNvPr>
          <p:cNvCxnSpPr/>
          <p:nvPr/>
        </p:nvCxnSpPr>
        <p:spPr>
          <a:xfrm>
            <a:off x="683089" y="2514604"/>
            <a:ext cx="7655368" cy="0"/>
          </a:xfrm>
          <a:prstGeom prst="straightConnector1">
            <a:avLst/>
          </a:prstGeom>
          <a:noFill/>
          <a:ln w="9525" cap="flat" cmpd="sng">
            <a:solidFill>
              <a:srgbClr val="FFBE2E"/>
            </a:solidFill>
            <a:prstDash val="solid"/>
            <a:round/>
            <a:headEnd type="none" w="sm" len="sm"/>
            <a:tailEnd type="none" w="sm" len="sm"/>
          </a:ln>
        </p:spPr>
      </p:cxnSp>
      <p:pic>
        <p:nvPicPr>
          <p:cNvPr id="562" name="Google Shape;562;p74">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896876" y="2646250"/>
            <a:ext cx="387637" cy="387637"/>
          </a:xfrm>
          <a:prstGeom prst="rect">
            <a:avLst/>
          </a:prstGeom>
          <a:noFill/>
          <a:ln>
            <a:noFill/>
          </a:ln>
        </p:spPr>
      </p:pic>
      <p:cxnSp>
        <p:nvCxnSpPr>
          <p:cNvPr id="563" name="Google Shape;563;p74">
            <a:extLst>
              <a:ext uri="{C183D7F6-B498-43B3-948B-1728B52AA6E4}">
                <adec:decorative xmlns:adec="http://schemas.microsoft.com/office/drawing/2017/decorative" val="1"/>
              </a:ext>
            </a:extLst>
          </p:cNvPr>
          <p:cNvCxnSpPr/>
          <p:nvPr/>
        </p:nvCxnSpPr>
        <p:spPr>
          <a:xfrm>
            <a:off x="683089" y="3167746"/>
            <a:ext cx="7655368" cy="0"/>
          </a:xfrm>
          <a:prstGeom prst="straightConnector1">
            <a:avLst/>
          </a:prstGeom>
          <a:noFill/>
          <a:ln w="9525" cap="flat" cmpd="sng">
            <a:solidFill>
              <a:srgbClr val="FFBE2E"/>
            </a:solidFill>
            <a:prstDash val="solid"/>
            <a:round/>
            <a:headEnd type="none" w="sm" len="sm"/>
            <a:tailEnd type="none" w="sm" len="sm"/>
          </a:ln>
        </p:spPr>
      </p:cxnSp>
      <p:pic>
        <p:nvPicPr>
          <p:cNvPr id="564" name="Google Shape;564;p74">
            <a:extLst>
              <a:ext uri="{C183D7F6-B498-43B3-948B-1728B52AA6E4}">
                <adec:decorative xmlns:adec="http://schemas.microsoft.com/office/drawing/2017/decorative" val="1"/>
              </a:ext>
            </a:extLst>
          </p:cNvPr>
          <p:cNvPicPr preferRelativeResize="0"/>
          <p:nvPr/>
        </p:nvPicPr>
        <p:blipFill rotWithShape="1">
          <a:blip r:embed="rId6">
            <a:alphaModFix/>
          </a:blip>
          <a:srcRect/>
          <a:stretch/>
        </p:blipFill>
        <p:spPr>
          <a:xfrm>
            <a:off x="859959" y="3272477"/>
            <a:ext cx="424554" cy="415325"/>
          </a:xfrm>
          <a:prstGeom prst="rect">
            <a:avLst/>
          </a:prstGeom>
          <a:noFill/>
          <a:ln>
            <a:noFill/>
          </a:ln>
        </p:spPr>
      </p:pic>
      <p:cxnSp>
        <p:nvCxnSpPr>
          <p:cNvPr id="565" name="Google Shape;565;p74">
            <a:extLst>
              <a:ext uri="{C183D7F6-B498-43B3-948B-1728B52AA6E4}">
                <adec:decorative xmlns:adec="http://schemas.microsoft.com/office/drawing/2017/decorative" val="1"/>
              </a:ext>
            </a:extLst>
          </p:cNvPr>
          <p:cNvCxnSpPr/>
          <p:nvPr/>
        </p:nvCxnSpPr>
        <p:spPr>
          <a:xfrm>
            <a:off x="683089" y="3799118"/>
            <a:ext cx="7655368" cy="0"/>
          </a:xfrm>
          <a:prstGeom prst="straightConnector1">
            <a:avLst/>
          </a:prstGeom>
          <a:noFill/>
          <a:ln w="9525" cap="flat" cmpd="sng">
            <a:solidFill>
              <a:srgbClr val="FFBE2E"/>
            </a:solidFill>
            <a:prstDash val="solid"/>
            <a:round/>
            <a:headEnd type="none" w="sm" len="sm"/>
            <a:tailEnd type="none" w="sm" len="sm"/>
          </a:ln>
        </p:spPr>
      </p:cxnSp>
      <p:pic>
        <p:nvPicPr>
          <p:cNvPr id="566" name="Google Shape;566;p74">
            <a:extLst>
              <a:ext uri="{C183D7F6-B498-43B3-948B-1728B52AA6E4}">
                <adec:decorative xmlns:adec="http://schemas.microsoft.com/office/drawing/2017/decorative" val="1"/>
              </a:ext>
            </a:extLst>
          </p:cNvPr>
          <p:cNvPicPr preferRelativeResize="0"/>
          <p:nvPr/>
        </p:nvPicPr>
        <p:blipFill rotWithShape="1">
          <a:blip r:embed="rId7">
            <a:alphaModFix/>
          </a:blip>
          <a:srcRect/>
          <a:stretch/>
        </p:blipFill>
        <p:spPr>
          <a:xfrm>
            <a:off x="876034" y="3930215"/>
            <a:ext cx="396866" cy="369178"/>
          </a:xfrm>
          <a:prstGeom prst="rect">
            <a:avLst/>
          </a:prstGeom>
          <a:noFill/>
          <a:ln>
            <a:noFill/>
          </a:ln>
        </p:spPr>
      </p:pic>
      <p:cxnSp>
        <p:nvCxnSpPr>
          <p:cNvPr id="567" name="Google Shape;567;p74">
            <a:extLst>
              <a:ext uri="{C183D7F6-B498-43B3-948B-1728B52AA6E4}">
                <adec:decorative xmlns:adec="http://schemas.microsoft.com/office/drawing/2017/decorative" val="1"/>
              </a:ext>
            </a:extLst>
          </p:cNvPr>
          <p:cNvCxnSpPr/>
          <p:nvPr/>
        </p:nvCxnSpPr>
        <p:spPr>
          <a:xfrm>
            <a:off x="683089" y="4408718"/>
            <a:ext cx="7655368" cy="0"/>
          </a:xfrm>
          <a:prstGeom prst="straightConnector1">
            <a:avLst/>
          </a:prstGeom>
          <a:noFill/>
          <a:ln w="9525" cap="flat" cmpd="sng">
            <a:solidFill>
              <a:srgbClr val="FFBE2E"/>
            </a:solidFill>
            <a:prstDash val="solid"/>
            <a:round/>
            <a:headEnd type="none" w="sm" len="sm"/>
            <a:tailEnd type="none" w="sm" len="sm"/>
          </a:ln>
        </p:spPr>
      </p:cxnSp>
      <p:sp>
        <p:nvSpPr>
          <p:cNvPr id="568" name="Google Shape;568;p7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58</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3"/>
          <p:cNvSpPr txBox="1">
            <a:spLocks noGrp="1"/>
          </p:cNvSpPr>
          <p:nvPr>
            <p:ph type="title"/>
          </p:nvPr>
        </p:nvSpPr>
        <p:spPr>
          <a:xfrm>
            <a:off x="267391" y="843148"/>
            <a:ext cx="8574060" cy="676234"/>
          </a:xfrm>
          <a:prstGeom prst="rect">
            <a:avLst/>
          </a:prstGeom>
          <a:noFill/>
          <a:ln>
            <a:noFill/>
          </a:ln>
        </p:spPr>
        <p:txBody>
          <a:bodyPr spcFirstLastPara="1" wrap="square" lIns="91425" tIns="91425" rIns="91425" bIns="91425" anchor="ctr" anchorCtr="0">
            <a:noAutofit/>
          </a:bodyPr>
          <a:lstStyle/>
          <a:p>
            <a:pPr algn="ctr">
              <a:lnSpc>
                <a:spcPct val="95000"/>
              </a:lnSpc>
              <a:buSzPts val="1100"/>
            </a:pPr>
            <a:r>
              <a:rPr lang="en-US" sz="4000" dirty="0">
                <a:solidFill>
                  <a:srgbClr val="4F97D1"/>
                </a:solidFill>
              </a:rPr>
              <a:t>USWDS 1.0</a:t>
            </a:r>
            <a:endParaRPr sz="4000" dirty="0">
              <a:solidFill>
                <a:srgbClr val="4F97D1"/>
              </a:solidFill>
              <a:latin typeface="Public Sans"/>
              <a:ea typeface="Public Sans"/>
              <a:cs typeface="Public Sans"/>
              <a:sym typeface="Public Sans"/>
            </a:endParaRPr>
          </a:p>
        </p:txBody>
      </p:sp>
      <p:sp>
        <p:nvSpPr>
          <p:cNvPr id="155" name="Google Shape;155;p13"/>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6</a:t>
            </a:fld>
            <a:endParaRPr>
              <a:solidFill>
                <a:schemeClr val="lt1"/>
              </a:solidFill>
              <a:latin typeface="Libre Franklin"/>
              <a:ea typeface="Libre Franklin"/>
              <a:cs typeface="Libre Franklin"/>
              <a:sym typeface="Libre Franklin"/>
            </a:endParaRPr>
          </a:p>
        </p:txBody>
      </p:sp>
      <p:sp>
        <p:nvSpPr>
          <p:cNvPr id="5" name="text">
            <a:extLst>
              <a:ext uri="{FF2B5EF4-FFF2-40B4-BE49-F238E27FC236}">
                <a16:creationId xmlns:a16="http://schemas.microsoft.com/office/drawing/2014/main" id="{0BDA6F48-137D-E943-A933-370EE3349B17}"/>
              </a:ext>
            </a:extLst>
          </p:cNvPr>
          <p:cNvSpPr txBox="1">
            <a:spLocks/>
          </p:cNvSpPr>
          <p:nvPr/>
        </p:nvSpPr>
        <p:spPr>
          <a:xfrm>
            <a:off x="393405" y="1863181"/>
            <a:ext cx="8589511" cy="3016272"/>
          </a:xfrm>
          <a:prstGeom prst="rect">
            <a:avLst/>
          </a:prstGeom>
          <a:noFill/>
          <a:ln w="9525" cap="flat" cmpd="sng">
            <a:noFill/>
            <a:prstDash val="solid"/>
            <a:round/>
            <a:headEnd type="none" w="sm" len="sm"/>
            <a:tailEnd type="none" w="sm" len="sm"/>
          </a:ln>
        </p:spPr>
        <p:txBody>
          <a:bodyPr spcFirstLastPara="1" wrap="square" lIns="91425" tIns="91425" rIns="91425" bIns="91425" numCol="2" spcCol="27432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1pPr>
            <a:lvl2pPr marL="914400" marR="0" lvl="1"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2pPr>
            <a:lvl3pPr marL="1371600" marR="0" lvl="2"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3pPr>
            <a:lvl4pPr marL="1828800" marR="0" lvl="3"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4pPr>
            <a:lvl5pPr marL="2286000" marR="0" lvl="4"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5pPr>
            <a:lvl6pPr marL="2743200" marR="0" lvl="5"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6pPr>
            <a:lvl7pPr marL="3200400" marR="0" lvl="6"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7pPr>
            <a:lvl8pPr marL="3657600" marR="0" lvl="7"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8pPr>
            <a:lvl9pPr marL="4114800" marR="0" lvl="8"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9pPr>
          </a:lstStyle>
          <a:p>
            <a:pPr marL="0" indent="0">
              <a:lnSpc>
                <a:spcPct val="110000"/>
              </a:lnSpc>
              <a:spcBef>
                <a:spcPts val="600"/>
              </a:spcBef>
              <a:buClr>
                <a:schemeClr val="accent2"/>
              </a:buClr>
              <a:buNone/>
            </a:pPr>
            <a:r>
              <a:rPr lang="en-US" sz="2400" b="1" dirty="0">
                <a:solidFill>
                  <a:srgbClr val="FFBE2E"/>
                </a:solidFill>
                <a:latin typeface="Public Sans" pitchFamily="2" charset="77"/>
              </a:rPr>
              <a:t>Really opinionated</a:t>
            </a:r>
          </a:p>
          <a:p>
            <a:pPr marL="0" indent="0">
              <a:lnSpc>
                <a:spcPct val="110000"/>
              </a:lnSpc>
              <a:spcBef>
                <a:spcPts val="600"/>
              </a:spcBef>
              <a:buClr>
                <a:schemeClr val="accent2"/>
              </a:buClr>
              <a:buNone/>
            </a:pPr>
            <a:r>
              <a:rPr lang="en-US" sz="1800" dirty="0">
                <a:solidFill>
                  <a:schemeClr val="lt1"/>
                </a:solidFill>
                <a:latin typeface="Public Sans Light" pitchFamily="2" charset="77"/>
              </a:rPr>
              <a:t>it was hard to add to an existing site without a lot of unexpected effects</a:t>
            </a: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r>
              <a:rPr lang="en-US" sz="2400" b="1" dirty="0">
                <a:solidFill>
                  <a:srgbClr val="FFBE2E"/>
                </a:solidFill>
                <a:latin typeface="Public Sans" pitchFamily="2" charset="77"/>
              </a:rPr>
              <a:t>No explicit design language</a:t>
            </a:r>
          </a:p>
          <a:p>
            <a:pPr marL="0" indent="0">
              <a:lnSpc>
                <a:spcPct val="110000"/>
              </a:lnSpc>
              <a:spcBef>
                <a:spcPts val="600"/>
              </a:spcBef>
              <a:buClr>
                <a:schemeClr val="accent2"/>
              </a:buClr>
              <a:buNone/>
            </a:pPr>
            <a:r>
              <a:rPr lang="en-US" sz="1800" dirty="0">
                <a:solidFill>
                  <a:schemeClr val="lt1"/>
                </a:solidFill>
                <a:latin typeface="Public Sans" pitchFamily="2" charset="77"/>
              </a:rPr>
              <a:t>USWDS projects all spoke different languages and went their own ways. There was little connective tissue between projects.</a:t>
            </a:r>
          </a:p>
        </p:txBody>
      </p:sp>
      <p:sp>
        <p:nvSpPr>
          <p:cNvPr id="7" name="Rounded Rectangle 6">
            <a:extLst>
              <a:ext uri="{FF2B5EF4-FFF2-40B4-BE49-F238E27FC236}">
                <a16:creationId xmlns:a16="http://schemas.microsoft.com/office/drawing/2014/main" id="{5482188D-2EF6-F34C-9611-4C5EA79E687E}"/>
              </a:ext>
              <a:ext uri="{C183D7F6-B498-43B3-948B-1728B52AA6E4}">
                <adec:decorative xmlns:adec="http://schemas.microsoft.com/office/drawing/2017/decorative" val="1"/>
              </a:ext>
            </a:extLst>
          </p:cNvPr>
          <p:cNvSpPr/>
          <p:nvPr/>
        </p:nvSpPr>
        <p:spPr>
          <a:xfrm>
            <a:off x="2921330" y="712520"/>
            <a:ext cx="3241964" cy="902524"/>
          </a:xfrm>
          <a:prstGeom prst="roundRect">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Tree>
    <p:extLst>
      <p:ext uri="{BB962C8B-B14F-4D97-AF65-F5344CB8AC3E}">
        <p14:creationId xmlns:p14="http://schemas.microsoft.com/office/powerpoint/2010/main" val="3358747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2400" dirty="0">
                <a:solidFill>
                  <a:srgbClr val="4F97D1"/>
                </a:solidFill>
                <a:latin typeface="Public Sans"/>
                <a:ea typeface="Public Sans"/>
                <a:cs typeface="Public Sans"/>
                <a:sym typeface="Public Sans"/>
              </a:rPr>
              <a:t>April 2019</a:t>
            </a:r>
            <a:br>
              <a:rPr lang="en-US" sz="4000" dirty="0">
                <a:solidFill>
                  <a:srgbClr val="4F97D1"/>
                </a:solidFill>
                <a:latin typeface="Public Sans"/>
                <a:ea typeface="Public Sans"/>
                <a:cs typeface="Public Sans"/>
                <a:sym typeface="Public Sans"/>
              </a:rPr>
            </a:br>
            <a:r>
              <a:rPr lang="en-US" sz="4000" dirty="0">
                <a:solidFill>
                  <a:srgbClr val="FFBE2E"/>
                </a:solidFill>
                <a:latin typeface="Public Sans"/>
                <a:ea typeface="Public Sans"/>
                <a:cs typeface="Public Sans"/>
                <a:sym typeface="Public Sans"/>
              </a:rPr>
              <a:t>USWDS 2.0</a:t>
            </a:r>
            <a:endParaRPr sz="4000" dirty="0">
              <a:solidFill>
                <a:srgbClr val="FFBE2E"/>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7</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62040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FFBE2E"/>
                </a:solidFill>
                <a:latin typeface="Public Sans"/>
                <a:ea typeface="Public Sans"/>
                <a:cs typeface="Public Sans"/>
                <a:sym typeface="Public Sans"/>
              </a:rPr>
              <a:t>USWDS 2.0: </a:t>
            </a:r>
            <a:r>
              <a:rPr lang="en-US" sz="4000" dirty="0">
                <a:solidFill>
                  <a:srgbClr val="4F97D1"/>
                </a:solidFill>
                <a:latin typeface="Public Sans"/>
                <a:ea typeface="Public Sans"/>
                <a:cs typeface="Public Sans"/>
                <a:sym typeface="Public Sans"/>
              </a:rPr>
              <a:t>Built to grow</a:t>
            </a:r>
            <a:endParaRPr sz="4000" dirty="0">
              <a:solidFill>
                <a:srgbClr val="4F97D1"/>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8</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70682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3"/>
          <p:cNvSpPr txBox="1">
            <a:spLocks noGrp="1"/>
          </p:cNvSpPr>
          <p:nvPr>
            <p:ph type="title"/>
          </p:nvPr>
        </p:nvSpPr>
        <p:spPr>
          <a:xfrm>
            <a:off x="267391" y="843148"/>
            <a:ext cx="8574060" cy="676234"/>
          </a:xfrm>
          <a:prstGeom prst="rect">
            <a:avLst/>
          </a:prstGeom>
          <a:noFill/>
          <a:ln>
            <a:noFill/>
          </a:ln>
        </p:spPr>
        <p:txBody>
          <a:bodyPr spcFirstLastPara="1" wrap="square" lIns="91425" tIns="91425" rIns="91425" bIns="91425" anchor="ctr" anchorCtr="0">
            <a:noAutofit/>
          </a:bodyPr>
          <a:lstStyle/>
          <a:p>
            <a:pPr algn="ctr">
              <a:lnSpc>
                <a:spcPct val="95000"/>
              </a:lnSpc>
              <a:buSzPts val="1100"/>
            </a:pPr>
            <a:r>
              <a:rPr lang="en-US" sz="4000" dirty="0">
                <a:solidFill>
                  <a:srgbClr val="4F97D1"/>
                </a:solidFill>
              </a:rPr>
              <a:t>2.0: Built to grow</a:t>
            </a:r>
            <a:endParaRPr sz="4000" dirty="0">
              <a:solidFill>
                <a:srgbClr val="4F97D1"/>
              </a:solidFill>
              <a:latin typeface="Public Sans"/>
              <a:ea typeface="Public Sans"/>
              <a:cs typeface="Public Sans"/>
              <a:sym typeface="Public Sans"/>
            </a:endParaRPr>
          </a:p>
        </p:txBody>
      </p:sp>
      <p:sp>
        <p:nvSpPr>
          <p:cNvPr id="155" name="Google Shape;155;p13"/>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9</a:t>
            </a:fld>
            <a:endParaRPr>
              <a:solidFill>
                <a:schemeClr val="lt1"/>
              </a:solidFill>
              <a:latin typeface="Libre Franklin"/>
              <a:ea typeface="Libre Franklin"/>
              <a:cs typeface="Libre Franklin"/>
              <a:sym typeface="Libre Franklin"/>
            </a:endParaRPr>
          </a:p>
        </p:txBody>
      </p:sp>
      <p:sp>
        <p:nvSpPr>
          <p:cNvPr id="5" name="text">
            <a:extLst>
              <a:ext uri="{FF2B5EF4-FFF2-40B4-BE49-F238E27FC236}">
                <a16:creationId xmlns:a16="http://schemas.microsoft.com/office/drawing/2014/main" id="{0BDA6F48-137D-E943-A933-370EE3349B17}"/>
              </a:ext>
            </a:extLst>
          </p:cNvPr>
          <p:cNvSpPr txBox="1">
            <a:spLocks/>
          </p:cNvSpPr>
          <p:nvPr/>
        </p:nvSpPr>
        <p:spPr>
          <a:xfrm>
            <a:off x="393405" y="1863181"/>
            <a:ext cx="8589511" cy="3016272"/>
          </a:xfrm>
          <a:prstGeom prst="rect">
            <a:avLst/>
          </a:prstGeom>
          <a:noFill/>
          <a:ln w="9525" cap="flat" cmpd="sng">
            <a:noFill/>
            <a:prstDash val="solid"/>
            <a:round/>
            <a:headEnd type="none" w="sm" len="sm"/>
            <a:tailEnd type="none" w="sm" len="sm"/>
          </a:ln>
        </p:spPr>
        <p:txBody>
          <a:bodyPr spcFirstLastPara="1" wrap="square" lIns="91425" tIns="91425" rIns="91425" bIns="91425" numCol="2" spcCol="27432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1pPr>
            <a:lvl2pPr marL="914400" marR="0" lvl="1"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2pPr>
            <a:lvl3pPr marL="1371600" marR="0" lvl="2"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3pPr>
            <a:lvl4pPr marL="1828800" marR="0" lvl="3"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4pPr>
            <a:lvl5pPr marL="2286000" marR="0" lvl="4"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5pPr>
            <a:lvl6pPr marL="2743200" marR="0" lvl="5"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6pPr>
            <a:lvl7pPr marL="3200400" marR="0" lvl="6"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7pPr>
            <a:lvl8pPr marL="3657600" marR="0" lvl="7"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8pPr>
            <a:lvl9pPr marL="4114800" marR="0" lvl="8" indent="-304800" algn="l" rtl="0">
              <a:lnSpc>
                <a:spcPct val="100000"/>
              </a:lnSpc>
              <a:spcBef>
                <a:spcPts val="0"/>
              </a:spcBef>
              <a:spcAft>
                <a:spcPts val="0"/>
              </a:spcAft>
              <a:buClr>
                <a:srgbClr val="FFFFFF"/>
              </a:buClr>
              <a:buSzPts val="1200"/>
              <a:buFont typeface="Public Sans"/>
              <a:buChar char="■"/>
              <a:defRPr sz="1200" b="0" i="0" u="none" strike="noStrike" cap="none">
                <a:solidFill>
                  <a:srgbClr val="FFFFFF"/>
                </a:solidFill>
                <a:latin typeface="Public Sans"/>
                <a:ea typeface="Public Sans"/>
                <a:cs typeface="Public Sans"/>
                <a:sym typeface="Public Sans"/>
              </a:defRPr>
            </a:lvl9pPr>
          </a:lstStyle>
          <a:p>
            <a:pPr marL="0" indent="0">
              <a:lnSpc>
                <a:spcPct val="110000"/>
              </a:lnSpc>
              <a:spcBef>
                <a:spcPts val="600"/>
              </a:spcBef>
              <a:buClr>
                <a:schemeClr val="accent2"/>
              </a:buClr>
              <a:buNone/>
            </a:pPr>
            <a:r>
              <a:rPr lang="en-US" sz="2400" b="1" dirty="0">
                <a:solidFill>
                  <a:srgbClr val="FFBE2E"/>
                </a:solidFill>
                <a:latin typeface="Public Sans" pitchFamily="2" charset="77"/>
              </a:rPr>
              <a:t>Doubled our components and templates</a:t>
            </a:r>
          </a:p>
          <a:p>
            <a:pPr marL="0" indent="0">
              <a:lnSpc>
                <a:spcPct val="110000"/>
              </a:lnSpc>
              <a:spcBef>
                <a:spcPts val="600"/>
              </a:spcBef>
              <a:buClr>
                <a:schemeClr val="accent2"/>
              </a:buClr>
              <a:buNone/>
            </a:pPr>
            <a:r>
              <a:rPr lang="en-US" sz="1800" dirty="0">
                <a:solidFill>
                  <a:schemeClr val="lt1"/>
                </a:solidFill>
                <a:latin typeface="Public Sans Light" pitchFamily="2" charset="77"/>
              </a:rPr>
              <a:t>Added 25 components and 6 templates</a:t>
            </a: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endParaRPr lang="en-US" sz="1800" b="1" dirty="0">
              <a:solidFill>
                <a:schemeClr val="lt1"/>
              </a:solidFill>
              <a:latin typeface="Public Sans Light" pitchFamily="2" charset="77"/>
            </a:endParaRPr>
          </a:p>
          <a:p>
            <a:pPr marL="0" indent="0">
              <a:lnSpc>
                <a:spcPct val="110000"/>
              </a:lnSpc>
              <a:spcBef>
                <a:spcPts val="600"/>
              </a:spcBef>
              <a:buClr>
                <a:schemeClr val="accent2"/>
              </a:buClr>
              <a:buNone/>
            </a:pPr>
            <a:r>
              <a:rPr lang="en-US" sz="2400" b="1" dirty="0">
                <a:solidFill>
                  <a:srgbClr val="FFBE2E"/>
                </a:solidFill>
                <a:latin typeface="Public Sans" pitchFamily="2" charset="77"/>
              </a:rPr>
              <a:t>Expanded our footprint</a:t>
            </a:r>
          </a:p>
          <a:p>
            <a:pPr marL="0" indent="0">
              <a:lnSpc>
                <a:spcPct val="110000"/>
              </a:lnSpc>
              <a:spcBef>
                <a:spcPts val="600"/>
              </a:spcBef>
              <a:buClr>
                <a:schemeClr val="accent2"/>
              </a:buClr>
              <a:buNone/>
            </a:pPr>
            <a:r>
              <a:rPr lang="en-US" sz="1800" dirty="0">
                <a:solidFill>
                  <a:schemeClr val="lt1"/>
                </a:solidFill>
                <a:latin typeface="Public Sans" pitchFamily="2" charset="77"/>
              </a:rPr>
              <a:t>Nearly 400 websites</a:t>
            </a:r>
          </a:p>
          <a:p>
            <a:pPr marL="0" indent="0">
              <a:lnSpc>
                <a:spcPct val="110000"/>
              </a:lnSpc>
              <a:spcBef>
                <a:spcPts val="600"/>
              </a:spcBef>
              <a:buClr>
                <a:schemeClr val="accent2"/>
              </a:buClr>
              <a:buNone/>
            </a:pPr>
            <a:r>
              <a:rPr lang="en-US" sz="1800" dirty="0">
                <a:solidFill>
                  <a:schemeClr val="lt1"/>
                </a:solidFill>
                <a:latin typeface="Public Sans" pitchFamily="2" charset="77"/>
              </a:rPr>
              <a:t>86 Agencies</a:t>
            </a:r>
          </a:p>
          <a:p>
            <a:pPr marL="0" indent="0">
              <a:lnSpc>
                <a:spcPct val="110000"/>
              </a:lnSpc>
              <a:spcBef>
                <a:spcPts val="600"/>
              </a:spcBef>
              <a:buClr>
                <a:schemeClr val="accent2"/>
              </a:buClr>
              <a:buNone/>
            </a:pPr>
            <a:r>
              <a:rPr lang="en-US" sz="1800" dirty="0">
                <a:solidFill>
                  <a:schemeClr val="lt1"/>
                </a:solidFill>
                <a:latin typeface="Public Sans" pitchFamily="2" charset="77"/>
              </a:rPr>
              <a:t>27% of executive branch domains</a:t>
            </a:r>
          </a:p>
          <a:p>
            <a:pPr marL="0" indent="0">
              <a:lnSpc>
                <a:spcPct val="110000"/>
              </a:lnSpc>
              <a:spcBef>
                <a:spcPts val="600"/>
              </a:spcBef>
              <a:buClr>
                <a:schemeClr val="accent2"/>
              </a:buClr>
              <a:buNone/>
            </a:pPr>
            <a:r>
              <a:rPr lang="en-US" sz="1800" dirty="0">
                <a:solidFill>
                  <a:schemeClr val="lt1"/>
                </a:solidFill>
                <a:latin typeface="Public Sans" pitchFamily="2" charset="77"/>
              </a:rPr>
              <a:t>250 million sessions on </a:t>
            </a:r>
            <a:br>
              <a:rPr lang="en-US" sz="1800" dirty="0">
                <a:solidFill>
                  <a:schemeClr val="lt1"/>
                </a:solidFill>
                <a:latin typeface="Public Sans" pitchFamily="2" charset="77"/>
              </a:rPr>
            </a:br>
            <a:r>
              <a:rPr lang="en-US" sz="1800" dirty="0">
                <a:solidFill>
                  <a:schemeClr val="lt1"/>
                </a:solidFill>
                <a:latin typeface="Public Sans" pitchFamily="2" charset="77"/>
              </a:rPr>
              <a:t>USWDS-powered sites per month</a:t>
            </a:r>
          </a:p>
          <a:p>
            <a:pPr marL="0" indent="0">
              <a:lnSpc>
                <a:spcPct val="110000"/>
              </a:lnSpc>
              <a:spcBef>
                <a:spcPts val="600"/>
              </a:spcBef>
              <a:buClr>
                <a:schemeClr val="accent2"/>
              </a:buClr>
              <a:buNone/>
            </a:pPr>
            <a:endParaRPr lang="en-US" sz="1800" dirty="0">
              <a:solidFill>
                <a:schemeClr val="lt1"/>
              </a:solidFill>
              <a:latin typeface="Public Sans" pitchFamily="2" charset="77"/>
            </a:endParaRPr>
          </a:p>
        </p:txBody>
      </p:sp>
      <p:sp>
        <p:nvSpPr>
          <p:cNvPr id="7" name="Rounded Rectangle 6">
            <a:extLst>
              <a:ext uri="{FF2B5EF4-FFF2-40B4-BE49-F238E27FC236}">
                <a16:creationId xmlns:a16="http://schemas.microsoft.com/office/drawing/2014/main" id="{5482188D-2EF6-F34C-9611-4C5EA79E687E}"/>
              </a:ext>
              <a:ext uri="{C183D7F6-B498-43B3-948B-1728B52AA6E4}">
                <adec:decorative xmlns:adec="http://schemas.microsoft.com/office/drawing/2017/decorative" val="1"/>
              </a:ext>
            </a:extLst>
          </p:cNvPr>
          <p:cNvSpPr/>
          <p:nvPr/>
        </p:nvSpPr>
        <p:spPr>
          <a:xfrm>
            <a:off x="2199861" y="712520"/>
            <a:ext cx="4660861" cy="902524"/>
          </a:xfrm>
          <a:prstGeom prst="roundRect">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Tree>
    <p:extLst>
      <p:ext uri="{BB962C8B-B14F-4D97-AF65-F5344CB8AC3E}">
        <p14:creationId xmlns:p14="http://schemas.microsoft.com/office/powerpoint/2010/main" val="2698047295"/>
      </p:ext>
    </p:extLst>
  </p:cSld>
  <p:clrMapOvr>
    <a:masterClrMapping/>
  </p:clrMapOvr>
</p:sld>
</file>

<file path=ppt/theme/theme1.xml><?xml version="1.0" encoding="utf-8"?>
<a:theme xmlns:a="http://schemas.openxmlformats.org/drawingml/2006/main" name="USWD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15131</TotalTime>
  <Words>5815</Words>
  <Application>Microsoft Macintosh PowerPoint</Application>
  <PresentationFormat>On-screen Show (16:9)</PresentationFormat>
  <Paragraphs>357</Paragraphs>
  <Slides>58</Slides>
  <Notes>58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58</vt:i4>
      </vt:variant>
    </vt:vector>
  </HeadingPairs>
  <TitlesOfParts>
    <vt:vector size="69" baseType="lpstr">
      <vt:lpstr>Franklin Gothic Book</vt:lpstr>
      <vt:lpstr>Calibri</vt:lpstr>
      <vt:lpstr>Public Sans Light</vt:lpstr>
      <vt:lpstr>Arial</vt:lpstr>
      <vt:lpstr>Public Sans</vt:lpstr>
      <vt:lpstr>Roboto Mono</vt:lpstr>
      <vt:lpstr>Libre Franklin</vt:lpstr>
      <vt:lpstr>Public Sans Thin</vt:lpstr>
      <vt:lpstr>Helvetica Neue</vt:lpstr>
      <vt:lpstr>USWDS</vt:lpstr>
      <vt:lpstr>Master Cover Slide</vt:lpstr>
      <vt:lpstr>USWDS Monthly Call September 2021</vt:lpstr>
      <vt:lpstr>Hi! Thanks for being here!</vt:lpstr>
      <vt:lpstr>Agenda Where do we go from 2.0? Q&amp;A</vt:lpstr>
      <vt:lpstr>Where do we go from 2.0?</vt:lpstr>
      <vt:lpstr>February 2017 USWDS 1.0</vt:lpstr>
      <vt:lpstr>USWDS 1.0</vt:lpstr>
      <vt:lpstr>April 2019 USWDS 2.0</vt:lpstr>
      <vt:lpstr>USWDS 2.0: Built to grow</vt:lpstr>
      <vt:lpstr>2.0: Built to grow</vt:lpstr>
      <vt:lpstr>But…</vt:lpstr>
      <vt:lpstr>Pain In The Ahhhh…. neck?</vt:lpstr>
      <vt:lpstr>Fact: Migrations suck.</vt:lpstr>
      <vt:lpstr>But risk-aversion doesn’t always reduce risk.  It sometimes just delays it.</vt:lpstr>
      <vt:lpstr>As the world changes,  the design system needs to adapt and evolve.</vt:lpstr>
      <vt:lpstr>IE11 usage is below 2% We need to end support for IE11</vt:lpstr>
      <vt:lpstr>Old Sass syntax is deprecated We need to support  Sass Module syntax</vt:lpstr>
      <vt:lpstr>Be clear about our support</vt:lpstr>
      <vt:lpstr>Is this USWDS 3.0?</vt:lpstr>
      <vt:lpstr>What does a version number even mean?</vt:lpstr>
      <vt:lpstr>Marketing!</vt:lpstr>
      <vt:lpstr>Meaningful.</vt:lpstr>
      <vt:lpstr>Semantic versioning</vt:lpstr>
      <vt:lpstr>2.11.0</vt:lpstr>
      <vt:lpstr>2.11.1</vt:lpstr>
      <vt:lpstr>2.11.2</vt:lpstr>
      <vt:lpstr>2.12.0</vt:lpstr>
      <vt:lpstr>Semantic versioning types</vt:lpstr>
      <vt:lpstr>Patch version</vt:lpstr>
      <vt:lpstr>Bug fixes</vt:lpstr>
      <vt:lpstr>Minor version</vt:lpstr>
      <vt:lpstr>New features, same conventions</vt:lpstr>
      <vt:lpstr>Major version</vt:lpstr>
      <vt:lpstr>Old conventions may not work</vt:lpstr>
      <vt:lpstr>“Lesser” changes  go along for the ride</vt:lpstr>
      <vt:lpstr>And what’s the USWDS API?</vt:lpstr>
      <vt:lpstr>USWDS 2.12.1 21.2.1?</vt:lpstr>
      <vt:lpstr>Ambiguity reduces trust.</vt:lpstr>
      <vt:lpstr>The battleship</vt:lpstr>
      <vt:lpstr>Battleships move as bundles</vt:lpstr>
      <vt:lpstr>Battleships block patches and features</vt:lpstr>
      <vt:lpstr>Battleships inhibit necessary changes</vt:lpstr>
      <vt:lpstr>The flock</vt:lpstr>
      <vt:lpstr>The flock makes the component the unit</vt:lpstr>
      <vt:lpstr>The flock is configurable </vt:lpstr>
      <vt:lpstr>Each component has its own clear history</vt:lpstr>
      <vt:lpstr>Always stay at the current version…</vt:lpstr>
      <vt:lpstr>…or wait until it’s right for your project</vt:lpstr>
      <vt:lpstr>Less overhead.  Better tracking.</vt:lpstr>
      <vt:lpstr>There’s a new version of USWDS coming</vt:lpstr>
      <vt:lpstr>Here’s what it will do:  1. Signal the end of IE11 support 2. Update to modern Sass Module Syntax 3. Allow requiring JavaScript 4. Publish versioned component packages</vt:lpstr>
      <vt:lpstr>Here’s what it will not do:  1. Use cutting-edge CSS 2. Change markup or look-and-feel 3. Radically change our JavaScript 4. Remove the uswds omnibus package</vt:lpstr>
      <vt:lpstr>January 2022 Beta starting next month</vt:lpstr>
      <vt:lpstr>Minimum migration hassle</vt:lpstr>
      <vt:lpstr>More about what this allows in future months.</vt:lpstr>
      <vt:lpstr>USWDS 2.0 Built to grow</vt:lpstr>
      <vt:lpstr>USWDS 3.0+ Built to evolve</vt:lpstr>
      <vt:lpstr>Q&amp;A</vt:lpstr>
      <vt:lpstr>Next month</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USWDS Monthly Call June 2021</dc:title>
  <dc:subject/>
  <dc:creator/>
  <cp:keywords/>
  <dc:description/>
  <cp:lastModifiedBy>Microsoft Office User</cp:lastModifiedBy>
  <cp:revision>138</cp:revision>
  <dcterms:modified xsi:type="dcterms:W3CDTF">2021-09-16T14:24:02Z</dcterms:modified>
  <cp:category/>
</cp:coreProperties>
</file>